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null)" ContentType="image/p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7" r:id="rId4"/>
    <p:sldId id="278" r:id="rId5"/>
    <p:sldId id="284" r:id="rId6"/>
    <p:sldId id="285" r:id="rId7"/>
    <p:sldId id="286" r:id="rId8"/>
    <p:sldId id="288" r:id="rId9"/>
    <p:sldId id="290" r:id="rId10"/>
    <p:sldId id="289" r:id="rId11"/>
    <p:sldId id="280" r:id="rId12"/>
    <p:sldId id="281" r:id="rId13"/>
    <p:sldId id="263" r:id="rId14"/>
    <p:sldId id="257" r:id="rId15"/>
    <p:sldId id="258" r:id="rId16"/>
    <p:sldId id="261" r:id="rId17"/>
    <p:sldId id="260" r:id="rId18"/>
    <p:sldId id="262" r:id="rId19"/>
    <p:sldId id="277" r:id="rId20"/>
    <p:sldId id="270" r:id="rId21"/>
    <p:sldId id="264" r:id="rId22"/>
    <p:sldId id="265" r:id="rId23"/>
    <p:sldId id="266" r:id="rId24"/>
    <p:sldId id="273" r:id="rId25"/>
    <p:sldId id="274" r:id="rId26"/>
    <p:sldId id="275" r:id="rId27"/>
    <p:sldId id="267" r:id="rId28"/>
    <p:sldId id="282"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94660"/>
  </p:normalViewPr>
  <p:slideViewPr>
    <p:cSldViewPr snapToGrid="0" showGuides="1">
      <p:cViewPr varScale="1">
        <p:scale>
          <a:sx n="116" d="100"/>
          <a:sy n="116" d="100"/>
        </p:scale>
        <p:origin x="2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2E144-C2DE-4872-8DBF-D50189B9B8E7}" type="doc">
      <dgm:prSet loTypeId="urn:microsoft.com/office/officeart/2005/8/layout/hProcess6" loCatId="process" qsTypeId="urn:microsoft.com/office/officeart/2005/8/quickstyle/3d1" qsCatId="3D" csTypeId="urn:microsoft.com/office/officeart/2005/8/colors/accent0_3" csCatId="mainScheme" phldr="1"/>
      <dgm:spPr/>
      <dgm:t>
        <a:bodyPr/>
        <a:lstStyle/>
        <a:p>
          <a:endParaRPr lang="en-US"/>
        </a:p>
      </dgm:t>
    </dgm:pt>
    <dgm:pt modelId="{B87C18C8-DD0A-488F-A737-57AB8CF3F71B}">
      <dgm:prSet phldrT="[Text]"/>
      <dgm:spPr/>
      <dgm:t>
        <a:bodyPr/>
        <a:lstStyle/>
        <a:p>
          <a:r>
            <a:rPr lang="en-US" dirty="0" smtClean="0"/>
            <a:t>President-Elect</a:t>
          </a:r>
          <a:endParaRPr lang="en-US" dirty="0"/>
        </a:p>
      </dgm:t>
    </dgm:pt>
    <dgm:pt modelId="{8728A7AF-4878-4425-83EF-DCD0DCE4C66A}" type="parTrans" cxnId="{3C694D4D-9F07-4019-A5F0-B874870C3BDA}">
      <dgm:prSet/>
      <dgm:spPr/>
      <dgm:t>
        <a:bodyPr/>
        <a:lstStyle/>
        <a:p>
          <a:endParaRPr lang="en-US"/>
        </a:p>
      </dgm:t>
    </dgm:pt>
    <dgm:pt modelId="{4DC9E6B3-0E5A-434E-8453-D4A3995CF5E7}" type="sibTrans" cxnId="{3C694D4D-9F07-4019-A5F0-B874870C3BDA}">
      <dgm:prSet/>
      <dgm:spPr/>
      <dgm:t>
        <a:bodyPr/>
        <a:lstStyle/>
        <a:p>
          <a:endParaRPr lang="en-US"/>
        </a:p>
      </dgm:t>
    </dgm:pt>
    <dgm:pt modelId="{311A8FB8-A21D-49FF-95C4-5E03BC20CD90}">
      <dgm:prSet phldrT="[Text]"/>
      <dgm:spPr/>
      <dgm:t>
        <a:bodyPr/>
        <a:lstStyle/>
        <a:p>
          <a:r>
            <a:rPr lang="en-US" dirty="0" smtClean="0"/>
            <a:t>Immediate Past-President</a:t>
          </a:r>
          <a:endParaRPr lang="en-US" dirty="0"/>
        </a:p>
      </dgm:t>
    </dgm:pt>
    <dgm:pt modelId="{D03647DA-B9D8-4393-BF84-53122C6444D6}" type="parTrans" cxnId="{66C5273B-4A23-4737-807D-B79C7EE99401}">
      <dgm:prSet/>
      <dgm:spPr/>
      <dgm:t>
        <a:bodyPr/>
        <a:lstStyle/>
        <a:p>
          <a:endParaRPr lang="en-US"/>
        </a:p>
      </dgm:t>
    </dgm:pt>
    <dgm:pt modelId="{214310DF-BF27-4649-9364-EA4059F27AF2}" type="sibTrans" cxnId="{66C5273B-4A23-4737-807D-B79C7EE99401}">
      <dgm:prSet/>
      <dgm:spPr/>
      <dgm:t>
        <a:bodyPr/>
        <a:lstStyle/>
        <a:p>
          <a:endParaRPr lang="en-US"/>
        </a:p>
      </dgm:t>
    </dgm:pt>
    <dgm:pt modelId="{9CD9BA26-BCEE-4DD9-9815-78958AC33E99}">
      <dgm:prSet phldrT="[Text]"/>
      <dgm:spPr/>
      <dgm:t>
        <a:bodyPr/>
        <a:lstStyle/>
        <a:p>
          <a:r>
            <a:rPr lang="en-US" dirty="0" smtClean="0"/>
            <a:t>President</a:t>
          </a:r>
          <a:endParaRPr lang="en-US" dirty="0"/>
        </a:p>
      </dgm:t>
    </dgm:pt>
    <dgm:pt modelId="{0F3AEA80-AD97-41F3-B7A5-1C12A5F24065}" type="parTrans" cxnId="{58668B17-53A4-4B4D-BF81-A6BB59E1D57B}">
      <dgm:prSet/>
      <dgm:spPr/>
      <dgm:t>
        <a:bodyPr/>
        <a:lstStyle/>
        <a:p>
          <a:endParaRPr lang="en-US"/>
        </a:p>
      </dgm:t>
    </dgm:pt>
    <dgm:pt modelId="{6439B787-8C74-414B-8B4C-12AECA8A0EAA}" type="sibTrans" cxnId="{58668B17-53A4-4B4D-BF81-A6BB59E1D57B}">
      <dgm:prSet/>
      <dgm:spPr/>
      <dgm:t>
        <a:bodyPr/>
        <a:lstStyle/>
        <a:p>
          <a:endParaRPr lang="en-US"/>
        </a:p>
      </dgm:t>
    </dgm:pt>
    <dgm:pt modelId="{381497CB-FB70-4C9F-A389-0FD7F5D2F84D}">
      <dgm:prSet/>
      <dgm:spPr/>
      <dgm:t>
        <a:bodyPr/>
        <a:lstStyle/>
        <a:p>
          <a:r>
            <a:rPr lang="en-US" dirty="0" smtClean="0"/>
            <a:t>Chief executive </a:t>
          </a:r>
          <a:endParaRPr lang="en-US" dirty="0"/>
        </a:p>
      </dgm:t>
    </dgm:pt>
    <dgm:pt modelId="{66E49591-3CE8-4239-A350-8F120E106042}" type="parTrans" cxnId="{60964397-0D40-4EBE-8D4F-0184DC5107F1}">
      <dgm:prSet/>
      <dgm:spPr/>
      <dgm:t>
        <a:bodyPr/>
        <a:lstStyle/>
        <a:p>
          <a:endParaRPr lang="en-US"/>
        </a:p>
      </dgm:t>
    </dgm:pt>
    <dgm:pt modelId="{9047B603-403E-42AE-A3EB-E54744E1241E}" type="sibTrans" cxnId="{60964397-0D40-4EBE-8D4F-0184DC5107F1}">
      <dgm:prSet/>
      <dgm:spPr/>
      <dgm:t>
        <a:bodyPr/>
        <a:lstStyle/>
        <a:p>
          <a:endParaRPr lang="en-US"/>
        </a:p>
      </dgm:t>
    </dgm:pt>
    <dgm:pt modelId="{98435467-B3B0-4F48-906A-31D425D7015D}">
      <dgm:prSet phldrT="[Text]"/>
      <dgm:spPr/>
      <dgm:t>
        <a:bodyPr/>
        <a:lstStyle/>
        <a:p>
          <a:r>
            <a:rPr lang="en-US" dirty="0" smtClean="0"/>
            <a:t>Plans current conference</a:t>
          </a:r>
          <a:endParaRPr lang="en-US" dirty="0"/>
        </a:p>
      </dgm:t>
    </dgm:pt>
    <dgm:pt modelId="{8A016F54-A48C-42D4-A91A-81AB5013078A}" type="parTrans" cxnId="{8ADD78DB-BA70-494B-8B11-650B43F3C413}">
      <dgm:prSet/>
      <dgm:spPr/>
      <dgm:t>
        <a:bodyPr/>
        <a:lstStyle/>
        <a:p>
          <a:endParaRPr lang="en-US"/>
        </a:p>
      </dgm:t>
    </dgm:pt>
    <dgm:pt modelId="{D4113453-C90D-4652-9EDB-C937814DAF2E}" type="sibTrans" cxnId="{8ADD78DB-BA70-494B-8B11-650B43F3C413}">
      <dgm:prSet/>
      <dgm:spPr/>
      <dgm:t>
        <a:bodyPr/>
        <a:lstStyle/>
        <a:p>
          <a:endParaRPr lang="en-US"/>
        </a:p>
      </dgm:t>
    </dgm:pt>
    <dgm:pt modelId="{B42FC8F0-F4C0-461C-9192-3445CAEE9373}">
      <dgm:prSet phldrT="[Text]"/>
      <dgm:spPr/>
      <dgm:t>
        <a:bodyPr/>
        <a:lstStyle/>
        <a:p>
          <a:r>
            <a:rPr lang="en-US" dirty="0" smtClean="0"/>
            <a:t> Chairs conference committee</a:t>
          </a:r>
          <a:endParaRPr lang="en-US" dirty="0"/>
        </a:p>
      </dgm:t>
    </dgm:pt>
    <dgm:pt modelId="{D25CC4D9-8C5A-48F1-BF9B-C1F9DAF30EAD}" type="parTrans" cxnId="{C8145E4E-5F22-46BA-92E8-2F23A19C0B82}">
      <dgm:prSet/>
      <dgm:spPr/>
      <dgm:t>
        <a:bodyPr/>
        <a:lstStyle/>
        <a:p>
          <a:endParaRPr lang="en-US"/>
        </a:p>
      </dgm:t>
    </dgm:pt>
    <dgm:pt modelId="{97F8BEF8-1E30-4120-947A-740C8029E2D4}" type="sibTrans" cxnId="{C8145E4E-5F22-46BA-92E8-2F23A19C0B82}">
      <dgm:prSet/>
      <dgm:spPr/>
      <dgm:t>
        <a:bodyPr/>
        <a:lstStyle/>
        <a:p>
          <a:endParaRPr lang="en-US"/>
        </a:p>
      </dgm:t>
    </dgm:pt>
    <dgm:pt modelId="{D2369C32-78D1-4767-B98E-13B1AC130235}">
      <dgm:prSet/>
      <dgm:spPr/>
      <dgm:t>
        <a:bodyPr/>
        <a:lstStyle/>
        <a:p>
          <a:r>
            <a:rPr lang="en-US" dirty="0" smtClean="0"/>
            <a:t>PLANC member  </a:t>
          </a:r>
          <a:endParaRPr lang="en-US" dirty="0"/>
        </a:p>
      </dgm:t>
    </dgm:pt>
    <dgm:pt modelId="{BF8A5D82-18E3-47F0-8A28-0919C934B4E5}" type="parTrans" cxnId="{01678A6E-DFEC-4400-BAD3-850C31C8E95F}">
      <dgm:prSet/>
      <dgm:spPr/>
      <dgm:t>
        <a:bodyPr/>
        <a:lstStyle/>
        <a:p>
          <a:endParaRPr lang="en-US"/>
        </a:p>
      </dgm:t>
    </dgm:pt>
    <dgm:pt modelId="{E0BF9855-9AAA-4103-A1F0-F5C58D178F2A}" type="sibTrans" cxnId="{01678A6E-DFEC-4400-BAD3-850C31C8E95F}">
      <dgm:prSet/>
      <dgm:spPr/>
      <dgm:t>
        <a:bodyPr/>
        <a:lstStyle/>
        <a:p>
          <a:endParaRPr lang="en-US"/>
        </a:p>
      </dgm:t>
    </dgm:pt>
    <dgm:pt modelId="{776C12C6-C166-4269-B5C5-9FF582F78BD7}">
      <dgm:prSet phldrT="[Text]"/>
      <dgm:spPr/>
      <dgm:t>
        <a:bodyPr/>
        <a:lstStyle/>
        <a:p>
          <a:r>
            <a:rPr lang="en-US" dirty="0" smtClean="0"/>
            <a:t>Chairs Nomination Committee</a:t>
          </a:r>
          <a:endParaRPr lang="en-US" dirty="0"/>
        </a:p>
      </dgm:t>
    </dgm:pt>
    <dgm:pt modelId="{145C45E5-624B-4784-8AC5-933A70924DC7}" type="parTrans" cxnId="{BDF97BA0-896B-48B3-9AD9-73C0AE7FF75F}">
      <dgm:prSet/>
      <dgm:spPr/>
      <dgm:t>
        <a:bodyPr/>
        <a:lstStyle/>
        <a:p>
          <a:endParaRPr lang="en-US"/>
        </a:p>
      </dgm:t>
    </dgm:pt>
    <dgm:pt modelId="{0A9B3E5A-453F-402F-85C5-2927333F1DC2}" type="sibTrans" cxnId="{BDF97BA0-896B-48B3-9AD9-73C0AE7FF75F}">
      <dgm:prSet/>
      <dgm:spPr/>
      <dgm:t>
        <a:bodyPr/>
        <a:lstStyle/>
        <a:p>
          <a:endParaRPr lang="en-US"/>
        </a:p>
      </dgm:t>
    </dgm:pt>
    <dgm:pt modelId="{1C029A76-AD95-4138-AC84-3177C97369B2}" type="pres">
      <dgm:prSet presAssocID="{0322E144-C2DE-4872-8DBF-D50189B9B8E7}" presName="theList" presStyleCnt="0">
        <dgm:presLayoutVars>
          <dgm:dir/>
          <dgm:animLvl val="lvl"/>
          <dgm:resizeHandles val="exact"/>
        </dgm:presLayoutVars>
      </dgm:prSet>
      <dgm:spPr/>
      <dgm:t>
        <a:bodyPr/>
        <a:lstStyle/>
        <a:p>
          <a:endParaRPr lang="en-US"/>
        </a:p>
      </dgm:t>
    </dgm:pt>
    <dgm:pt modelId="{4D5BD829-ECF3-46B4-8F84-95C8DD2997B6}" type="pres">
      <dgm:prSet presAssocID="{B87C18C8-DD0A-488F-A737-57AB8CF3F71B}" presName="compNode" presStyleCnt="0"/>
      <dgm:spPr/>
    </dgm:pt>
    <dgm:pt modelId="{F20FF2F8-E3B3-44F4-9BC6-661EF663049E}" type="pres">
      <dgm:prSet presAssocID="{B87C18C8-DD0A-488F-A737-57AB8CF3F71B}" presName="noGeometry" presStyleCnt="0"/>
      <dgm:spPr/>
    </dgm:pt>
    <dgm:pt modelId="{3AFC8BDA-9524-4664-A387-955482F08D73}" type="pres">
      <dgm:prSet presAssocID="{B87C18C8-DD0A-488F-A737-57AB8CF3F71B}" presName="childTextVisible" presStyleLbl="bgAccFollowNode1" presStyleIdx="0" presStyleCnt="3">
        <dgm:presLayoutVars>
          <dgm:bulletEnabled val="1"/>
        </dgm:presLayoutVars>
      </dgm:prSet>
      <dgm:spPr/>
      <dgm:t>
        <a:bodyPr/>
        <a:lstStyle/>
        <a:p>
          <a:endParaRPr lang="en-US"/>
        </a:p>
      </dgm:t>
    </dgm:pt>
    <dgm:pt modelId="{26815EF7-21E5-4D4D-B349-754B2F83ADE2}" type="pres">
      <dgm:prSet presAssocID="{B87C18C8-DD0A-488F-A737-57AB8CF3F71B}" presName="childTextHidden" presStyleLbl="bgAccFollowNode1" presStyleIdx="0" presStyleCnt="3"/>
      <dgm:spPr/>
      <dgm:t>
        <a:bodyPr/>
        <a:lstStyle/>
        <a:p>
          <a:endParaRPr lang="en-US"/>
        </a:p>
      </dgm:t>
    </dgm:pt>
    <dgm:pt modelId="{B6AE595C-72F2-497B-B1E8-B283B231734D}" type="pres">
      <dgm:prSet presAssocID="{B87C18C8-DD0A-488F-A737-57AB8CF3F71B}" presName="parentText" presStyleLbl="node1" presStyleIdx="0" presStyleCnt="3">
        <dgm:presLayoutVars>
          <dgm:chMax val="1"/>
          <dgm:bulletEnabled val="1"/>
        </dgm:presLayoutVars>
      </dgm:prSet>
      <dgm:spPr/>
      <dgm:t>
        <a:bodyPr/>
        <a:lstStyle/>
        <a:p>
          <a:endParaRPr lang="en-US"/>
        </a:p>
      </dgm:t>
    </dgm:pt>
    <dgm:pt modelId="{D7671F63-470D-4CE1-995A-FB5561C3D8F6}" type="pres">
      <dgm:prSet presAssocID="{B87C18C8-DD0A-488F-A737-57AB8CF3F71B}" presName="aSpace" presStyleCnt="0"/>
      <dgm:spPr/>
    </dgm:pt>
    <dgm:pt modelId="{8B6FA684-1D9B-4764-BE19-7360CAF06FAE}" type="pres">
      <dgm:prSet presAssocID="{9CD9BA26-BCEE-4DD9-9815-78958AC33E99}" presName="compNode" presStyleCnt="0"/>
      <dgm:spPr/>
    </dgm:pt>
    <dgm:pt modelId="{19376D45-AA2B-4790-B9AF-F548AED94CF0}" type="pres">
      <dgm:prSet presAssocID="{9CD9BA26-BCEE-4DD9-9815-78958AC33E99}" presName="noGeometry" presStyleCnt="0"/>
      <dgm:spPr/>
    </dgm:pt>
    <dgm:pt modelId="{C7ADD48F-2C42-4DFB-9C39-7F62163B45E2}" type="pres">
      <dgm:prSet presAssocID="{9CD9BA26-BCEE-4DD9-9815-78958AC33E99}" presName="childTextVisible" presStyleLbl="bgAccFollowNode1" presStyleIdx="1" presStyleCnt="3">
        <dgm:presLayoutVars>
          <dgm:bulletEnabled val="1"/>
        </dgm:presLayoutVars>
      </dgm:prSet>
      <dgm:spPr/>
      <dgm:t>
        <a:bodyPr/>
        <a:lstStyle/>
        <a:p>
          <a:endParaRPr lang="en-US"/>
        </a:p>
      </dgm:t>
    </dgm:pt>
    <dgm:pt modelId="{390B7C47-5AF5-4A2C-BF7A-45380F01D064}" type="pres">
      <dgm:prSet presAssocID="{9CD9BA26-BCEE-4DD9-9815-78958AC33E99}" presName="childTextHidden" presStyleLbl="bgAccFollowNode1" presStyleIdx="1" presStyleCnt="3"/>
      <dgm:spPr/>
      <dgm:t>
        <a:bodyPr/>
        <a:lstStyle/>
        <a:p>
          <a:endParaRPr lang="en-US"/>
        </a:p>
      </dgm:t>
    </dgm:pt>
    <dgm:pt modelId="{3D4615DC-A625-4413-85BE-5FED7E62B437}" type="pres">
      <dgm:prSet presAssocID="{9CD9BA26-BCEE-4DD9-9815-78958AC33E99}" presName="parentText" presStyleLbl="node1" presStyleIdx="1" presStyleCnt="3">
        <dgm:presLayoutVars>
          <dgm:chMax val="1"/>
          <dgm:bulletEnabled val="1"/>
        </dgm:presLayoutVars>
      </dgm:prSet>
      <dgm:spPr/>
      <dgm:t>
        <a:bodyPr/>
        <a:lstStyle/>
        <a:p>
          <a:endParaRPr lang="en-US"/>
        </a:p>
      </dgm:t>
    </dgm:pt>
    <dgm:pt modelId="{E6FDB6FF-67EE-48AA-8922-77431A06320B}" type="pres">
      <dgm:prSet presAssocID="{9CD9BA26-BCEE-4DD9-9815-78958AC33E99}" presName="aSpace" presStyleCnt="0"/>
      <dgm:spPr/>
    </dgm:pt>
    <dgm:pt modelId="{1B9A6CC7-A301-4CCC-9B7D-94E4E51BB4EF}" type="pres">
      <dgm:prSet presAssocID="{311A8FB8-A21D-49FF-95C4-5E03BC20CD90}" presName="compNode" presStyleCnt="0"/>
      <dgm:spPr/>
    </dgm:pt>
    <dgm:pt modelId="{52F5626A-F6EC-47F9-9D3E-AF4834125A1D}" type="pres">
      <dgm:prSet presAssocID="{311A8FB8-A21D-49FF-95C4-5E03BC20CD90}" presName="noGeometry" presStyleCnt="0"/>
      <dgm:spPr/>
    </dgm:pt>
    <dgm:pt modelId="{E4F2C6E6-4BD9-41CE-869D-DB97A5E3EF43}" type="pres">
      <dgm:prSet presAssocID="{311A8FB8-A21D-49FF-95C4-5E03BC20CD90}" presName="childTextVisible" presStyleLbl="bgAccFollowNode1" presStyleIdx="2" presStyleCnt="3">
        <dgm:presLayoutVars>
          <dgm:bulletEnabled val="1"/>
        </dgm:presLayoutVars>
      </dgm:prSet>
      <dgm:spPr/>
      <dgm:t>
        <a:bodyPr/>
        <a:lstStyle/>
        <a:p>
          <a:endParaRPr lang="en-US"/>
        </a:p>
      </dgm:t>
    </dgm:pt>
    <dgm:pt modelId="{C8127CF1-25D0-46EC-A6BC-8802514228B2}" type="pres">
      <dgm:prSet presAssocID="{311A8FB8-A21D-49FF-95C4-5E03BC20CD90}" presName="childTextHidden" presStyleLbl="bgAccFollowNode1" presStyleIdx="2" presStyleCnt="3"/>
      <dgm:spPr/>
      <dgm:t>
        <a:bodyPr/>
        <a:lstStyle/>
        <a:p>
          <a:endParaRPr lang="en-US"/>
        </a:p>
      </dgm:t>
    </dgm:pt>
    <dgm:pt modelId="{EE3A1DDF-815A-4964-ADFE-B65266C424D8}" type="pres">
      <dgm:prSet presAssocID="{311A8FB8-A21D-49FF-95C4-5E03BC20CD90}" presName="parentText" presStyleLbl="node1" presStyleIdx="2" presStyleCnt="3">
        <dgm:presLayoutVars>
          <dgm:chMax val="1"/>
          <dgm:bulletEnabled val="1"/>
        </dgm:presLayoutVars>
      </dgm:prSet>
      <dgm:spPr/>
      <dgm:t>
        <a:bodyPr/>
        <a:lstStyle/>
        <a:p>
          <a:endParaRPr lang="en-US"/>
        </a:p>
      </dgm:t>
    </dgm:pt>
  </dgm:ptLst>
  <dgm:cxnLst>
    <dgm:cxn modelId="{BDF97BA0-896B-48B3-9AD9-73C0AE7FF75F}" srcId="{311A8FB8-A21D-49FF-95C4-5E03BC20CD90}" destId="{776C12C6-C166-4269-B5C5-9FF582F78BD7}" srcOrd="0" destOrd="0" parTransId="{145C45E5-624B-4784-8AC5-933A70924DC7}" sibTransId="{0A9B3E5A-453F-402F-85C5-2927333F1DC2}"/>
    <dgm:cxn modelId="{B344B05E-A21B-4617-ABBC-97E968FD8A34}" type="presOf" srcId="{B42FC8F0-F4C0-461C-9192-3445CAEE9373}" destId="{26815EF7-21E5-4D4D-B349-754B2F83ADE2}" srcOrd="1" destOrd="1" presId="urn:microsoft.com/office/officeart/2005/8/layout/hProcess6"/>
    <dgm:cxn modelId="{B048825C-A85C-417C-BC5E-9D6E496009CE}" type="presOf" srcId="{381497CB-FB70-4C9F-A389-0FD7F5D2F84D}" destId="{390B7C47-5AF5-4A2C-BF7A-45380F01D064}" srcOrd="1" destOrd="0" presId="urn:microsoft.com/office/officeart/2005/8/layout/hProcess6"/>
    <dgm:cxn modelId="{EFE1D9CA-E7A6-4A12-B866-E20D7F2667B9}" type="presOf" srcId="{98435467-B3B0-4F48-906A-31D425D7015D}" destId="{3AFC8BDA-9524-4664-A387-955482F08D73}" srcOrd="0" destOrd="0" presId="urn:microsoft.com/office/officeart/2005/8/layout/hProcess6"/>
    <dgm:cxn modelId="{C8145E4E-5F22-46BA-92E8-2F23A19C0B82}" srcId="{B87C18C8-DD0A-488F-A737-57AB8CF3F71B}" destId="{B42FC8F0-F4C0-461C-9192-3445CAEE9373}" srcOrd="1" destOrd="0" parTransId="{D25CC4D9-8C5A-48F1-BF9B-C1F9DAF30EAD}" sibTransId="{97F8BEF8-1E30-4120-947A-740C8029E2D4}"/>
    <dgm:cxn modelId="{8F5ED350-E8C4-478D-9741-E43A91D4081A}" type="presOf" srcId="{D2369C32-78D1-4767-B98E-13B1AC130235}" destId="{C7ADD48F-2C42-4DFB-9C39-7F62163B45E2}" srcOrd="0" destOrd="1" presId="urn:microsoft.com/office/officeart/2005/8/layout/hProcess6"/>
    <dgm:cxn modelId="{58668B17-53A4-4B4D-BF81-A6BB59E1D57B}" srcId="{0322E144-C2DE-4872-8DBF-D50189B9B8E7}" destId="{9CD9BA26-BCEE-4DD9-9815-78958AC33E99}" srcOrd="1" destOrd="0" parTransId="{0F3AEA80-AD97-41F3-B7A5-1C12A5F24065}" sibTransId="{6439B787-8C74-414B-8B4C-12AECA8A0EAA}"/>
    <dgm:cxn modelId="{B5A7F379-D496-41B2-8E79-272E9D2DCB74}" type="presOf" srcId="{311A8FB8-A21D-49FF-95C4-5E03BC20CD90}" destId="{EE3A1DDF-815A-4964-ADFE-B65266C424D8}" srcOrd="0" destOrd="0" presId="urn:microsoft.com/office/officeart/2005/8/layout/hProcess6"/>
    <dgm:cxn modelId="{8ADD78DB-BA70-494B-8B11-650B43F3C413}" srcId="{B87C18C8-DD0A-488F-A737-57AB8CF3F71B}" destId="{98435467-B3B0-4F48-906A-31D425D7015D}" srcOrd="0" destOrd="0" parTransId="{8A016F54-A48C-42D4-A91A-81AB5013078A}" sibTransId="{D4113453-C90D-4652-9EDB-C937814DAF2E}"/>
    <dgm:cxn modelId="{EC377777-33B5-4B52-ABB9-7AC72DD7D9BF}" type="presOf" srcId="{98435467-B3B0-4F48-906A-31D425D7015D}" destId="{26815EF7-21E5-4D4D-B349-754B2F83ADE2}" srcOrd="1" destOrd="0" presId="urn:microsoft.com/office/officeart/2005/8/layout/hProcess6"/>
    <dgm:cxn modelId="{1DB30B9F-1382-4D2A-A891-6248A8F5F1CC}" type="presOf" srcId="{0322E144-C2DE-4872-8DBF-D50189B9B8E7}" destId="{1C029A76-AD95-4138-AC84-3177C97369B2}" srcOrd="0" destOrd="0" presId="urn:microsoft.com/office/officeart/2005/8/layout/hProcess6"/>
    <dgm:cxn modelId="{60964397-0D40-4EBE-8D4F-0184DC5107F1}" srcId="{9CD9BA26-BCEE-4DD9-9815-78958AC33E99}" destId="{381497CB-FB70-4C9F-A389-0FD7F5D2F84D}" srcOrd="0" destOrd="0" parTransId="{66E49591-3CE8-4239-A350-8F120E106042}" sibTransId="{9047B603-403E-42AE-A3EB-E54744E1241E}"/>
    <dgm:cxn modelId="{E6F6EA63-7656-4E3C-B6ED-53C4EBA69E01}" type="presOf" srcId="{B42FC8F0-F4C0-461C-9192-3445CAEE9373}" destId="{3AFC8BDA-9524-4664-A387-955482F08D73}" srcOrd="0" destOrd="1" presId="urn:microsoft.com/office/officeart/2005/8/layout/hProcess6"/>
    <dgm:cxn modelId="{01678A6E-DFEC-4400-BAD3-850C31C8E95F}" srcId="{9CD9BA26-BCEE-4DD9-9815-78958AC33E99}" destId="{D2369C32-78D1-4767-B98E-13B1AC130235}" srcOrd="1" destOrd="0" parTransId="{BF8A5D82-18E3-47F0-8A28-0919C934B4E5}" sibTransId="{E0BF9855-9AAA-4103-A1F0-F5C58D178F2A}"/>
    <dgm:cxn modelId="{8005D4D0-C167-4C6B-BDC6-CE2170846535}" type="presOf" srcId="{D2369C32-78D1-4767-B98E-13B1AC130235}" destId="{390B7C47-5AF5-4A2C-BF7A-45380F01D064}" srcOrd="1" destOrd="1" presId="urn:microsoft.com/office/officeart/2005/8/layout/hProcess6"/>
    <dgm:cxn modelId="{E1DD9175-20D0-4836-AD8B-2DEB4AD259F1}" type="presOf" srcId="{776C12C6-C166-4269-B5C5-9FF582F78BD7}" destId="{C8127CF1-25D0-46EC-A6BC-8802514228B2}" srcOrd="1" destOrd="0" presId="urn:microsoft.com/office/officeart/2005/8/layout/hProcess6"/>
    <dgm:cxn modelId="{8325DDA8-1F55-42C6-A998-097C46051D4B}" type="presOf" srcId="{776C12C6-C166-4269-B5C5-9FF582F78BD7}" destId="{E4F2C6E6-4BD9-41CE-869D-DB97A5E3EF43}" srcOrd="0" destOrd="0" presId="urn:microsoft.com/office/officeart/2005/8/layout/hProcess6"/>
    <dgm:cxn modelId="{68E1DA0C-F550-4BC9-992F-B9A689829FAF}" type="presOf" srcId="{B87C18C8-DD0A-488F-A737-57AB8CF3F71B}" destId="{B6AE595C-72F2-497B-B1E8-B283B231734D}" srcOrd="0" destOrd="0" presId="urn:microsoft.com/office/officeart/2005/8/layout/hProcess6"/>
    <dgm:cxn modelId="{628DB610-2A56-4E15-9A72-100918B8A8C5}" type="presOf" srcId="{381497CB-FB70-4C9F-A389-0FD7F5D2F84D}" destId="{C7ADD48F-2C42-4DFB-9C39-7F62163B45E2}" srcOrd="0" destOrd="0" presId="urn:microsoft.com/office/officeart/2005/8/layout/hProcess6"/>
    <dgm:cxn modelId="{BBD69DD6-2082-48BD-90B8-A60D965EF9C9}" type="presOf" srcId="{9CD9BA26-BCEE-4DD9-9815-78958AC33E99}" destId="{3D4615DC-A625-4413-85BE-5FED7E62B437}" srcOrd="0" destOrd="0" presId="urn:microsoft.com/office/officeart/2005/8/layout/hProcess6"/>
    <dgm:cxn modelId="{3C694D4D-9F07-4019-A5F0-B874870C3BDA}" srcId="{0322E144-C2DE-4872-8DBF-D50189B9B8E7}" destId="{B87C18C8-DD0A-488F-A737-57AB8CF3F71B}" srcOrd="0" destOrd="0" parTransId="{8728A7AF-4878-4425-83EF-DCD0DCE4C66A}" sibTransId="{4DC9E6B3-0E5A-434E-8453-D4A3995CF5E7}"/>
    <dgm:cxn modelId="{66C5273B-4A23-4737-807D-B79C7EE99401}" srcId="{0322E144-C2DE-4872-8DBF-D50189B9B8E7}" destId="{311A8FB8-A21D-49FF-95C4-5E03BC20CD90}" srcOrd="2" destOrd="0" parTransId="{D03647DA-B9D8-4393-BF84-53122C6444D6}" sibTransId="{214310DF-BF27-4649-9364-EA4059F27AF2}"/>
    <dgm:cxn modelId="{6546923E-4452-4063-B4BF-89EB098EA355}" type="presParOf" srcId="{1C029A76-AD95-4138-AC84-3177C97369B2}" destId="{4D5BD829-ECF3-46B4-8F84-95C8DD2997B6}" srcOrd="0" destOrd="0" presId="urn:microsoft.com/office/officeart/2005/8/layout/hProcess6"/>
    <dgm:cxn modelId="{E792BAF5-2CEE-4CBE-A309-6E70CCBF1344}" type="presParOf" srcId="{4D5BD829-ECF3-46B4-8F84-95C8DD2997B6}" destId="{F20FF2F8-E3B3-44F4-9BC6-661EF663049E}" srcOrd="0" destOrd="0" presId="urn:microsoft.com/office/officeart/2005/8/layout/hProcess6"/>
    <dgm:cxn modelId="{E0CD567D-FA63-4303-B0AE-A08101588525}" type="presParOf" srcId="{4D5BD829-ECF3-46B4-8F84-95C8DD2997B6}" destId="{3AFC8BDA-9524-4664-A387-955482F08D73}" srcOrd="1" destOrd="0" presId="urn:microsoft.com/office/officeart/2005/8/layout/hProcess6"/>
    <dgm:cxn modelId="{7A17B898-6DC1-4EB2-8A4E-ED0E355EF563}" type="presParOf" srcId="{4D5BD829-ECF3-46B4-8F84-95C8DD2997B6}" destId="{26815EF7-21E5-4D4D-B349-754B2F83ADE2}" srcOrd="2" destOrd="0" presId="urn:microsoft.com/office/officeart/2005/8/layout/hProcess6"/>
    <dgm:cxn modelId="{FBFCEFEB-B9C2-4851-8B31-1C7FC1BEE5CE}" type="presParOf" srcId="{4D5BD829-ECF3-46B4-8F84-95C8DD2997B6}" destId="{B6AE595C-72F2-497B-B1E8-B283B231734D}" srcOrd="3" destOrd="0" presId="urn:microsoft.com/office/officeart/2005/8/layout/hProcess6"/>
    <dgm:cxn modelId="{E0D6C2CD-5F3C-4A5E-AAF0-27375903BE2B}" type="presParOf" srcId="{1C029A76-AD95-4138-AC84-3177C97369B2}" destId="{D7671F63-470D-4CE1-995A-FB5561C3D8F6}" srcOrd="1" destOrd="0" presId="urn:microsoft.com/office/officeart/2005/8/layout/hProcess6"/>
    <dgm:cxn modelId="{9B8E8380-AF81-486B-BFD9-A0838E13C0C3}" type="presParOf" srcId="{1C029A76-AD95-4138-AC84-3177C97369B2}" destId="{8B6FA684-1D9B-4764-BE19-7360CAF06FAE}" srcOrd="2" destOrd="0" presId="urn:microsoft.com/office/officeart/2005/8/layout/hProcess6"/>
    <dgm:cxn modelId="{C6B7715B-70EC-4514-9066-E78603D3469D}" type="presParOf" srcId="{8B6FA684-1D9B-4764-BE19-7360CAF06FAE}" destId="{19376D45-AA2B-4790-B9AF-F548AED94CF0}" srcOrd="0" destOrd="0" presId="urn:microsoft.com/office/officeart/2005/8/layout/hProcess6"/>
    <dgm:cxn modelId="{C09E78D9-EFDA-4FDE-8FD8-8C339CA9713A}" type="presParOf" srcId="{8B6FA684-1D9B-4764-BE19-7360CAF06FAE}" destId="{C7ADD48F-2C42-4DFB-9C39-7F62163B45E2}" srcOrd="1" destOrd="0" presId="urn:microsoft.com/office/officeart/2005/8/layout/hProcess6"/>
    <dgm:cxn modelId="{FE19843B-4B6E-4FB0-A44A-02C578C59C29}" type="presParOf" srcId="{8B6FA684-1D9B-4764-BE19-7360CAF06FAE}" destId="{390B7C47-5AF5-4A2C-BF7A-45380F01D064}" srcOrd="2" destOrd="0" presId="urn:microsoft.com/office/officeart/2005/8/layout/hProcess6"/>
    <dgm:cxn modelId="{150BF88D-98FF-415F-99BC-C211D17E6149}" type="presParOf" srcId="{8B6FA684-1D9B-4764-BE19-7360CAF06FAE}" destId="{3D4615DC-A625-4413-85BE-5FED7E62B437}" srcOrd="3" destOrd="0" presId="urn:microsoft.com/office/officeart/2005/8/layout/hProcess6"/>
    <dgm:cxn modelId="{9DD79335-CE9A-40A5-B55D-8E37E8B6DCF4}" type="presParOf" srcId="{1C029A76-AD95-4138-AC84-3177C97369B2}" destId="{E6FDB6FF-67EE-48AA-8922-77431A06320B}" srcOrd="3" destOrd="0" presId="urn:microsoft.com/office/officeart/2005/8/layout/hProcess6"/>
    <dgm:cxn modelId="{A934582B-B22C-4BB9-A367-5C5B54026B10}" type="presParOf" srcId="{1C029A76-AD95-4138-AC84-3177C97369B2}" destId="{1B9A6CC7-A301-4CCC-9B7D-94E4E51BB4EF}" srcOrd="4" destOrd="0" presId="urn:microsoft.com/office/officeart/2005/8/layout/hProcess6"/>
    <dgm:cxn modelId="{38A8F5FA-EF3C-45CD-ACCE-8A32C3AD5E73}" type="presParOf" srcId="{1B9A6CC7-A301-4CCC-9B7D-94E4E51BB4EF}" destId="{52F5626A-F6EC-47F9-9D3E-AF4834125A1D}" srcOrd="0" destOrd="0" presId="urn:microsoft.com/office/officeart/2005/8/layout/hProcess6"/>
    <dgm:cxn modelId="{BD21AA30-CEB1-44E0-B1F7-2B5C9EF57792}" type="presParOf" srcId="{1B9A6CC7-A301-4CCC-9B7D-94E4E51BB4EF}" destId="{E4F2C6E6-4BD9-41CE-869D-DB97A5E3EF43}" srcOrd="1" destOrd="0" presId="urn:microsoft.com/office/officeart/2005/8/layout/hProcess6"/>
    <dgm:cxn modelId="{9EDE596C-C407-4E87-8CCC-5AA398E91CA2}" type="presParOf" srcId="{1B9A6CC7-A301-4CCC-9B7D-94E4E51BB4EF}" destId="{C8127CF1-25D0-46EC-A6BC-8802514228B2}" srcOrd="2" destOrd="0" presId="urn:microsoft.com/office/officeart/2005/8/layout/hProcess6"/>
    <dgm:cxn modelId="{35588B41-C66C-46A4-9296-4A2C7A2AABB0}" type="presParOf" srcId="{1B9A6CC7-A301-4CCC-9B7D-94E4E51BB4EF}" destId="{EE3A1DDF-815A-4964-ADFE-B65266C424D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2E144-C2DE-4872-8DBF-D50189B9B8E7}" type="doc">
      <dgm:prSet loTypeId="urn:microsoft.com/office/officeart/2005/8/layout/hProcess6" loCatId="process" qsTypeId="urn:microsoft.com/office/officeart/2005/8/quickstyle/3d1" qsCatId="3D" csTypeId="urn:microsoft.com/office/officeart/2005/8/colors/accent0_3" csCatId="mainScheme" phldr="1"/>
      <dgm:spPr/>
      <dgm:t>
        <a:bodyPr/>
        <a:lstStyle/>
        <a:p>
          <a:endParaRPr lang="en-US"/>
        </a:p>
      </dgm:t>
    </dgm:pt>
    <dgm:pt modelId="{B87C18C8-DD0A-488F-A737-57AB8CF3F71B}">
      <dgm:prSet phldrT="[Text]"/>
      <dgm:spPr/>
      <dgm:t>
        <a:bodyPr/>
        <a:lstStyle/>
        <a:p>
          <a:r>
            <a:rPr lang="en-US" dirty="0" smtClean="0"/>
            <a:t>2</a:t>
          </a:r>
          <a:r>
            <a:rPr lang="en-US" baseline="30000" dirty="0" smtClean="0"/>
            <a:t>nd</a:t>
          </a:r>
          <a:r>
            <a:rPr lang="en-US" dirty="0" smtClean="0"/>
            <a:t> Vice President</a:t>
          </a:r>
          <a:endParaRPr lang="en-US" dirty="0"/>
        </a:p>
      </dgm:t>
    </dgm:pt>
    <dgm:pt modelId="{8728A7AF-4878-4425-83EF-DCD0DCE4C66A}" type="parTrans" cxnId="{3C694D4D-9F07-4019-A5F0-B874870C3BDA}">
      <dgm:prSet/>
      <dgm:spPr/>
      <dgm:t>
        <a:bodyPr/>
        <a:lstStyle/>
        <a:p>
          <a:endParaRPr lang="en-US"/>
        </a:p>
      </dgm:t>
    </dgm:pt>
    <dgm:pt modelId="{4DC9E6B3-0E5A-434E-8453-D4A3995CF5E7}" type="sibTrans" cxnId="{3C694D4D-9F07-4019-A5F0-B874870C3BDA}">
      <dgm:prSet/>
      <dgm:spPr/>
      <dgm:t>
        <a:bodyPr/>
        <a:lstStyle/>
        <a:p>
          <a:endParaRPr lang="en-US"/>
        </a:p>
      </dgm:t>
    </dgm:pt>
    <dgm:pt modelId="{311A8FB8-A21D-49FF-95C4-5E03BC20CD90}">
      <dgm:prSet phldrT="[Text]"/>
      <dgm:spPr/>
      <dgm:t>
        <a:bodyPr/>
        <a:lstStyle/>
        <a:p>
          <a:r>
            <a:rPr lang="en-US" dirty="0" smtClean="0"/>
            <a:t>President</a:t>
          </a:r>
          <a:endParaRPr lang="en-US" dirty="0"/>
        </a:p>
      </dgm:t>
    </dgm:pt>
    <dgm:pt modelId="{D03647DA-B9D8-4393-BF84-53122C6444D6}" type="parTrans" cxnId="{66C5273B-4A23-4737-807D-B79C7EE99401}">
      <dgm:prSet/>
      <dgm:spPr/>
      <dgm:t>
        <a:bodyPr/>
        <a:lstStyle/>
        <a:p>
          <a:endParaRPr lang="en-US"/>
        </a:p>
      </dgm:t>
    </dgm:pt>
    <dgm:pt modelId="{214310DF-BF27-4649-9364-EA4059F27AF2}" type="sibTrans" cxnId="{66C5273B-4A23-4737-807D-B79C7EE99401}">
      <dgm:prSet/>
      <dgm:spPr/>
      <dgm:t>
        <a:bodyPr/>
        <a:lstStyle/>
        <a:p>
          <a:endParaRPr lang="en-US"/>
        </a:p>
      </dgm:t>
    </dgm:pt>
    <dgm:pt modelId="{9CD9BA26-BCEE-4DD9-9815-78958AC33E99}">
      <dgm:prSet phldrT="[Text]"/>
      <dgm:spPr/>
      <dgm:t>
        <a:bodyPr/>
        <a:lstStyle/>
        <a:p>
          <a:r>
            <a:rPr lang="en-US" dirty="0" smtClean="0"/>
            <a:t>1</a:t>
          </a:r>
          <a:r>
            <a:rPr lang="en-US" baseline="30000" dirty="0" smtClean="0"/>
            <a:t>st</a:t>
          </a:r>
          <a:r>
            <a:rPr lang="en-US" dirty="0" smtClean="0"/>
            <a:t> Vice President</a:t>
          </a:r>
          <a:endParaRPr lang="en-US" dirty="0"/>
        </a:p>
      </dgm:t>
    </dgm:pt>
    <dgm:pt modelId="{0F3AEA80-AD97-41F3-B7A5-1C12A5F24065}" type="parTrans" cxnId="{58668B17-53A4-4B4D-BF81-A6BB59E1D57B}">
      <dgm:prSet/>
      <dgm:spPr/>
      <dgm:t>
        <a:bodyPr/>
        <a:lstStyle/>
        <a:p>
          <a:endParaRPr lang="en-US"/>
        </a:p>
      </dgm:t>
    </dgm:pt>
    <dgm:pt modelId="{6439B787-8C74-414B-8B4C-12AECA8A0EAA}" type="sibTrans" cxnId="{58668B17-53A4-4B4D-BF81-A6BB59E1D57B}">
      <dgm:prSet/>
      <dgm:spPr/>
      <dgm:t>
        <a:bodyPr/>
        <a:lstStyle/>
        <a:p>
          <a:endParaRPr lang="en-US"/>
        </a:p>
      </dgm:t>
    </dgm:pt>
    <dgm:pt modelId="{381497CB-FB70-4C9F-A389-0FD7F5D2F84D}">
      <dgm:prSet/>
      <dgm:spPr/>
      <dgm:t>
        <a:bodyPr/>
        <a:lstStyle/>
        <a:p>
          <a:r>
            <a:rPr lang="en-US" dirty="0" smtClean="0"/>
            <a:t>Chairs current year’s conference</a:t>
          </a:r>
          <a:endParaRPr lang="en-US" dirty="0"/>
        </a:p>
      </dgm:t>
    </dgm:pt>
    <dgm:pt modelId="{66E49591-3CE8-4239-A350-8F120E106042}" type="parTrans" cxnId="{60964397-0D40-4EBE-8D4F-0184DC5107F1}">
      <dgm:prSet/>
      <dgm:spPr/>
      <dgm:t>
        <a:bodyPr/>
        <a:lstStyle/>
        <a:p>
          <a:endParaRPr lang="en-US"/>
        </a:p>
      </dgm:t>
    </dgm:pt>
    <dgm:pt modelId="{9047B603-403E-42AE-A3EB-E54744E1241E}" type="sibTrans" cxnId="{60964397-0D40-4EBE-8D4F-0184DC5107F1}">
      <dgm:prSet/>
      <dgm:spPr/>
      <dgm:t>
        <a:bodyPr/>
        <a:lstStyle/>
        <a:p>
          <a:endParaRPr lang="en-US"/>
        </a:p>
      </dgm:t>
    </dgm:pt>
    <dgm:pt modelId="{98435467-B3B0-4F48-906A-31D425D7015D}">
      <dgm:prSet phldrT="[Text]"/>
      <dgm:spPr/>
      <dgm:t>
        <a:bodyPr/>
        <a:lstStyle/>
        <a:p>
          <a:r>
            <a:rPr lang="en-US" dirty="0" smtClean="0"/>
            <a:t>Chairs conference in 2 years</a:t>
          </a:r>
          <a:endParaRPr lang="en-US" dirty="0"/>
        </a:p>
      </dgm:t>
    </dgm:pt>
    <dgm:pt modelId="{8A016F54-A48C-42D4-A91A-81AB5013078A}" type="parTrans" cxnId="{8ADD78DB-BA70-494B-8B11-650B43F3C413}">
      <dgm:prSet/>
      <dgm:spPr/>
      <dgm:t>
        <a:bodyPr/>
        <a:lstStyle/>
        <a:p>
          <a:endParaRPr lang="en-US"/>
        </a:p>
      </dgm:t>
    </dgm:pt>
    <dgm:pt modelId="{D4113453-C90D-4652-9EDB-C937814DAF2E}" type="sibTrans" cxnId="{8ADD78DB-BA70-494B-8B11-650B43F3C413}">
      <dgm:prSet/>
      <dgm:spPr/>
      <dgm:t>
        <a:bodyPr/>
        <a:lstStyle/>
        <a:p>
          <a:endParaRPr lang="en-US"/>
        </a:p>
      </dgm:t>
    </dgm:pt>
    <dgm:pt modelId="{D2369C32-78D1-4767-B98E-13B1AC130235}">
      <dgm:prSet/>
      <dgm:spPr/>
      <dgm:t>
        <a:bodyPr/>
        <a:lstStyle/>
        <a:p>
          <a:r>
            <a:rPr lang="en-US" dirty="0" smtClean="0"/>
            <a:t>PLANC member  </a:t>
          </a:r>
          <a:endParaRPr lang="en-US" dirty="0"/>
        </a:p>
      </dgm:t>
    </dgm:pt>
    <dgm:pt modelId="{BF8A5D82-18E3-47F0-8A28-0919C934B4E5}" type="parTrans" cxnId="{01678A6E-DFEC-4400-BAD3-850C31C8E95F}">
      <dgm:prSet/>
      <dgm:spPr/>
      <dgm:t>
        <a:bodyPr/>
        <a:lstStyle/>
        <a:p>
          <a:endParaRPr lang="en-US"/>
        </a:p>
      </dgm:t>
    </dgm:pt>
    <dgm:pt modelId="{E0BF9855-9AAA-4103-A1F0-F5C58D178F2A}" type="sibTrans" cxnId="{01678A6E-DFEC-4400-BAD3-850C31C8E95F}">
      <dgm:prSet/>
      <dgm:spPr/>
      <dgm:t>
        <a:bodyPr/>
        <a:lstStyle/>
        <a:p>
          <a:endParaRPr lang="en-US"/>
        </a:p>
      </dgm:t>
    </dgm:pt>
    <dgm:pt modelId="{776C12C6-C166-4269-B5C5-9FF582F78BD7}">
      <dgm:prSet phldrT="[Text]"/>
      <dgm:spPr/>
      <dgm:t>
        <a:bodyPr/>
        <a:lstStyle/>
        <a:p>
          <a:r>
            <a:rPr lang="en-US" dirty="0" smtClean="0"/>
            <a:t>Chief executive</a:t>
          </a:r>
        </a:p>
      </dgm:t>
    </dgm:pt>
    <dgm:pt modelId="{145C45E5-624B-4784-8AC5-933A70924DC7}" type="parTrans" cxnId="{BDF97BA0-896B-48B3-9AD9-73C0AE7FF75F}">
      <dgm:prSet/>
      <dgm:spPr/>
      <dgm:t>
        <a:bodyPr/>
        <a:lstStyle/>
        <a:p>
          <a:endParaRPr lang="en-US"/>
        </a:p>
      </dgm:t>
    </dgm:pt>
    <dgm:pt modelId="{0A9B3E5A-453F-402F-85C5-2927333F1DC2}" type="sibTrans" cxnId="{BDF97BA0-896B-48B3-9AD9-73C0AE7FF75F}">
      <dgm:prSet/>
      <dgm:spPr/>
      <dgm:t>
        <a:bodyPr/>
        <a:lstStyle/>
        <a:p>
          <a:endParaRPr lang="en-US"/>
        </a:p>
      </dgm:t>
    </dgm:pt>
    <dgm:pt modelId="{5C49A979-7F94-4998-83FC-7C0F3495098E}">
      <dgm:prSet phldrT="[Text]"/>
      <dgm:spPr/>
      <dgm:t>
        <a:bodyPr/>
        <a:lstStyle/>
        <a:p>
          <a:r>
            <a:rPr lang="en-US" dirty="0" smtClean="0"/>
            <a:t>PLANC member</a:t>
          </a:r>
        </a:p>
      </dgm:t>
    </dgm:pt>
    <dgm:pt modelId="{6FBFAF88-807F-474E-B88D-A9F17F233C33}" type="parTrans" cxnId="{EB13943B-F168-4CD5-A594-6E7A5BE5B98A}">
      <dgm:prSet/>
      <dgm:spPr/>
      <dgm:t>
        <a:bodyPr/>
        <a:lstStyle/>
        <a:p>
          <a:endParaRPr lang="en-US"/>
        </a:p>
      </dgm:t>
    </dgm:pt>
    <dgm:pt modelId="{FCB7AC0A-C5B8-49D8-A35B-49F172D28C70}" type="sibTrans" cxnId="{EB13943B-F168-4CD5-A594-6E7A5BE5B98A}">
      <dgm:prSet/>
      <dgm:spPr/>
      <dgm:t>
        <a:bodyPr/>
        <a:lstStyle/>
        <a:p>
          <a:endParaRPr lang="en-US"/>
        </a:p>
      </dgm:t>
    </dgm:pt>
    <dgm:pt modelId="{F6D859D4-68BB-4957-B011-8FF142C9F01D}">
      <dgm:prSet phldrT="[Text]"/>
      <dgm:spPr/>
      <dgm:t>
        <a:bodyPr/>
        <a:lstStyle/>
        <a:p>
          <a:r>
            <a:rPr lang="en-US" dirty="0" smtClean="0"/>
            <a:t>Chairs Nominations Committee</a:t>
          </a:r>
        </a:p>
      </dgm:t>
    </dgm:pt>
    <dgm:pt modelId="{664B33B1-62C5-4C30-951D-5B70D21EAA58}" type="parTrans" cxnId="{5553BD32-B01E-49DE-9A0B-2F32720C7A8B}">
      <dgm:prSet/>
      <dgm:spPr/>
      <dgm:t>
        <a:bodyPr/>
        <a:lstStyle/>
        <a:p>
          <a:endParaRPr lang="en-US"/>
        </a:p>
      </dgm:t>
    </dgm:pt>
    <dgm:pt modelId="{24F08D6D-9A6C-4F8A-A278-43010D720EA9}" type="sibTrans" cxnId="{5553BD32-B01E-49DE-9A0B-2F32720C7A8B}">
      <dgm:prSet/>
      <dgm:spPr/>
      <dgm:t>
        <a:bodyPr/>
        <a:lstStyle/>
        <a:p>
          <a:endParaRPr lang="en-US"/>
        </a:p>
      </dgm:t>
    </dgm:pt>
    <dgm:pt modelId="{1C029A76-AD95-4138-AC84-3177C97369B2}" type="pres">
      <dgm:prSet presAssocID="{0322E144-C2DE-4872-8DBF-D50189B9B8E7}" presName="theList" presStyleCnt="0">
        <dgm:presLayoutVars>
          <dgm:dir/>
          <dgm:animLvl val="lvl"/>
          <dgm:resizeHandles val="exact"/>
        </dgm:presLayoutVars>
      </dgm:prSet>
      <dgm:spPr/>
      <dgm:t>
        <a:bodyPr/>
        <a:lstStyle/>
        <a:p>
          <a:endParaRPr lang="en-US"/>
        </a:p>
      </dgm:t>
    </dgm:pt>
    <dgm:pt modelId="{4D5BD829-ECF3-46B4-8F84-95C8DD2997B6}" type="pres">
      <dgm:prSet presAssocID="{B87C18C8-DD0A-488F-A737-57AB8CF3F71B}" presName="compNode" presStyleCnt="0"/>
      <dgm:spPr/>
    </dgm:pt>
    <dgm:pt modelId="{F20FF2F8-E3B3-44F4-9BC6-661EF663049E}" type="pres">
      <dgm:prSet presAssocID="{B87C18C8-DD0A-488F-A737-57AB8CF3F71B}" presName="noGeometry" presStyleCnt="0"/>
      <dgm:spPr/>
    </dgm:pt>
    <dgm:pt modelId="{3AFC8BDA-9524-4664-A387-955482F08D73}" type="pres">
      <dgm:prSet presAssocID="{B87C18C8-DD0A-488F-A737-57AB8CF3F71B}" presName="childTextVisible" presStyleLbl="bgAccFollowNode1" presStyleIdx="0" presStyleCnt="3">
        <dgm:presLayoutVars>
          <dgm:bulletEnabled val="1"/>
        </dgm:presLayoutVars>
      </dgm:prSet>
      <dgm:spPr/>
      <dgm:t>
        <a:bodyPr/>
        <a:lstStyle/>
        <a:p>
          <a:endParaRPr lang="en-US"/>
        </a:p>
      </dgm:t>
    </dgm:pt>
    <dgm:pt modelId="{26815EF7-21E5-4D4D-B349-754B2F83ADE2}" type="pres">
      <dgm:prSet presAssocID="{B87C18C8-DD0A-488F-A737-57AB8CF3F71B}" presName="childTextHidden" presStyleLbl="bgAccFollowNode1" presStyleIdx="0" presStyleCnt="3"/>
      <dgm:spPr/>
      <dgm:t>
        <a:bodyPr/>
        <a:lstStyle/>
        <a:p>
          <a:endParaRPr lang="en-US"/>
        </a:p>
      </dgm:t>
    </dgm:pt>
    <dgm:pt modelId="{B6AE595C-72F2-497B-B1E8-B283B231734D}" type="pres">
      <dgm:prSet presAssocID="{B87C18C8-DD0A-488F-A737-57AB8CF3F71B}" presName="parentText" presStyleLbl="node1" presStyleIdx="0" presStyleCnt="3">
        <dgm:presLayoutVars>
          <dgm:chMax val="1"/>
          <dgm:bulletEnabled val="1"/>
        </dgm:presLayoutVars>
      </dgm:prSet>
      <dgm:spPr/>
      <dgm:t>
        <a:bodyPr/>
        <a:lstStyle/>
        <a:p>
          <a:endParaRPr lang="en-US"/>
        </a:p>
      </dgm:t>
    </dgm:pt>
    <dgm:pt modelId="{D7671F63-470D-4CE1-995A-FB5561C3D8F6}" type="pres">
      <dgm:prSet presAssocID="{B87C18C8-DD0A-488F-A737-57AB8CF3F71B}" presName="aSpace" presStyleCnt="0"/>
      <dgm:spPr/>
    </dgm:pt>
    <dgm:pt modelId="{8B6FA684-1D9B-4764-BE19-7360CAF06FAE}" type="pres">
      <dgm:prSet presAssocID="{9CD9BA26-BCEE-4DD9-9815-78958AC33E99}" presName="compNode" presStyleCnt="0"/>
      <dgm:spPr/>
    </dgm:pt>
    <dgm:pt modelId="{19376D45-AA2B-4790-B9AF-F548AED94CF0}" type="pres">
      <dgm:prSet presAssocID="{9CD9BA26-BCEE-4DD9-9815-78958AC33E99}" presName="noGeometry" presStyleCnt="0"/>
      <dgm:spPr/>
    </dgm:pt>
    <dgm:pt modelId="{C7ADD48F-2C42-4DFB-9C39-7F62163B45E2}" type="pres">
      <dgm:prSet presAssocID="{9CD9BA26-BCEE-4DD9-9815-78958AC33E99}" presName="childTextVisible" presStyleLbl="bgAccFollowNode1" presStyleIdx="1" presStyleCnt="3">
        <dgm:presLayoutVars>
          <dgm:bulletEnabled val="1"/>
        </dgm:presLayoutVars>
      </dgm:prSet>
      <dgm:spPr/>
      <dgm:t>
        <a:bodyPr/>
        <a:lstStyle/>
        <a:p>
          <a:endParaRPr lang="en-US"/>
        </a:p>
      </dgm:t>
    </dgm:pt>
    <dgm:pt modelId="{390B7C47-5AF5-4A2C-BF7A-45380F01D064}" type="pres">
      <dgm:prSet presAssocID="{9CD9BA26-BCEE-4DD9-9815-78958AC33E99}" presName="childTextHidden" presStyleLbl="bgAccFollowNode1" presStyleIdx="1" presStyleCnt="3"/>
      <dgm:spPr/>
      <dgm:t>
        <a:bodyPr/>
        <a:lstStyle/>
        <a:p>
          <a:endParaRPr lang="en-US"/>
        </a:p>
      </dgm:t>
    </dgm:pt>
    <dgm:pt modelId="{3D4615DC-A625-4413-85BE-5FED7E62B437}" type="pres">
      <dgm:prSet presAssocID="{9CD9BA26-BCEE-4DD9-9815-78958AC33E99}" presName="parentText" presStyleLbl="node1" presStyleIdx="1" presStyleCnt="3">
        <dgm:presLayoutVars>
          <dgm:chMax val="1"/>
          <dgm:bulletEnabled val="1"/>
        </dgm:presLayoutVars>
      </dgm:prSet>
      <dgm:spPr/>
      <dgm:t>
        <a:bodyPr/>
        <a:lstStyle/>
        <a:p>
          <a:endParaRPr lang="en-US"/>
        </a:p>
      </dgm:t>
    </dgm:pt>
    <dgm:pt modelId="{E6FDB6FF-67EE-48AA-8922-77431A06320B}" type="pres">
      <dgm:prSet presAssocID="{9CD9BA26-BCEE-4DD9-9815-78958AC33E99}" presName="aSpace" presStyleCnt="0"/>
      <dgm:spPr/>
    </dgm:pt>
    <dgm:pt modelId="{1B9A6CC7-A301-4CCC-9B7D-94E4E51BB4EF}" type="pres">
      <dgm:prSet presAssocID="{311A8FB8-A21D-49FF-95C4-5E03BC20CD90}" presName="compNode" presStyleCnt="0"/>
      <dgm:spPr/>
    </dgm:pt>
    <dgm:pt modelId="{52F5626A-F6EC-47F9-9D3E-AF4834125A1D}" type="pres">
      <dgm:prSet presAssocID="{311A8FB8-A21D-49FF-95C4-5E03BC20CD90}" presName="noGeometry" presStyleCnt="0"/>
      <dgm:spPr/>
    </dgm:pt>
    <dgm:pt modelId="{E4F2C6E6-4BD9-41CE-869D-DB97A5E3EF43}" type="pres">
      <dgm:prSet presAssocID="{311A8FB8-A21D-49FF-95C4-5E03BC20CD90}" presName="childTextVisible" presStyleLbl="bgAccFollowNode1" presStyleIdx="2" presStyleCnt="3">
        <dgm:presLayoutVars>
          <dgm:bulletEnabled val="1"/>
        </dgm:presLayoutVars>
      </dgm:prSet>
      <dgm:spPr/>
      <dgm:t>
        <a:bodyPr/>
        <a:lstStyle/>
        <a:p>
          <a:endParaRPr lang="en-US"/>
        </a:p>
      </dgm:t>
    </dgm:pt>
    <dgm:pt modelId="{C8127CF1-25D0-46EC-A6BC-8802514228B2}" type="pres">
      <dgm:prSet presAssocID="{311A8FB8-A21D-49FF-95C4-5E03BC20CD90}" presName="childTextHidden" presStyleLbl="bgAccFollowNode1" presStyleIdx="2" presStyleCnt="3"/>
      <dgm:spPr/>
      <dgm:t>
        <a:bodyPr/>
        <a:lstStyle/>
        <a:p>
          <a:endParaRPr lang="en-US"/>
        </a:p>
      </dgm:t>
    </dgm:pt>
    <dgm:pt modelId="{EE3A1DDF-815A-4964-ADFE-B65266C424D8}" type="pres">
      <dgm:prSet presAssocID="{311A8FB8-A21D-49FF-95C4-5E03BC20CD90}" presName="parentText" presStyleLbl="node1" presStyleIdx="2" presStyleCnt="3">
        <dgm:presLayoutVars>
          <dgm:chMax val="1"/>
          <dgm:bulletEnabled val="1"/>
        </dgm:presLayoutVars>
      </dgm:prSet>
      <dgm:spPr/>
      <dgm:t>
        <a:bodyPr/>
        <a:lstStyle/>
        <a:p>
          <a:endParaRPr lang="en-US"/>
        </a:p>
      </dgm:t>
    </dgm:pt>
  </dgm:ptLst>
  <dgm:cxnLst>
    <dgm:cxn modelId="{9A861AC6-8003-41CB-8D5D-62578E0EE9D0}" type="presOf" srcId="{B87C18C8-DD0A-488F-A737-57AB8CF3F71B}" destId="{B6AE595C-72F2-497B-B1E8-B283B231734D}" srcOrd="0" destOrd="0" presId="urn:microsoft.com/office/officeart/2005/8/layout/hProcess6"/>
    <dgm:cxn modelId="{5BA150F7-B4DC-4FDC-89F1-0345C4CF3E1F}" type="presOf" srcId="{5C49A979-7F94-4998-83FC-7C0F3495098E}" destId="{C8127CF1-25D0-46EC-A6BC-8802514228B2}" srcOrd="1" destOrd="1" presId="urn:microsoft.com/office/officeart/2005/8/layout/hProcess6"/>
    <dgm:cxn modelId="{66C5273B-4A23-4737-807D-B79C7EE99401}" srcId="{0322E144-C2DE-4872-8DBF-D50189B9B8E7}" destId="{311A8FB8-A21D-49FF-95C4-5E03BC20CD90}" srcOrd="2" destOrd="0" parTransId="{D03647DA-B9D8-4393-BF84-53122C6444D6}" sibTransId="{214310DF-BF27-4649-9364-EA4059F27AF2}"/>
    <dgm:cxn modelId="{B71F5084-DBDE-4D6E-B0F3-03C7215F9B3C}" type="presOf" srcId="{F6D859D4-68BB-4957-B011-8FF142C9F01D}" destId="{E4F2C6E6-4BD9-41CE-869D-DB97A5E3EF43}" srcOrd="0" destOrd="2" presId="urn:microsoft.com/office/officeart/2005/8/layout/hProcess6"/>
    <dgm:cxn modelId="{5553BD32-B01E-49DE-9A0B-2F32720C7A8B}" srcId="{311A8FB8-A21D-49FF-95C4-5E03BC20CD90}" destId="{F6D859D4-68BB-4957-B011-8FF142C9F01D}" srcOrd="2" destOrd="0" parTransId="{664B33B1-62C5-4C30-951D-5B70D21EAA58}" sibTransId="{24F08D6D-9A6C-4F8A-A278-43010D720EA9}"/>
    <dgm:cxn modelId="{AADB672F-334E-4816-AA1A-2A1DCC6EBED8}" type="presOf" srcId="{776C12C6-C166-4269-B5C5-9FF582F78BD7}" destId="{C8127CF1-25D0-46EC-A6BC-8802514228B2}" srcOrd="1" destOrd="0" presId="urn:microsoft.com/office/officeart/2005/8/layout/hProcess6"/>
    <dgm:cxn modelId="{3C694D4D-9F07-4019-A5F0-B874870C3BDA}" srcId="{0322E144-C2DE-4872-8DBF-D50189B9B8E7}" destId="{B87C18C8-DD0A-488F-A737-57AB8CF3F71B}" srcOrd="0" destOrd="0" parTransId="{8728A7AF-4878-4425-83EF-DCD0DCE4C66A}" sibTransId="{4DC9E6B3-0E5A-434E-8453-D4A3995CF5E7}"/>
    <dgm:cxn modelId="{03DEB7FD-74F5-4A59-858E-17B68F57F04E}" type="presOf" srcId="{D2369C32-78D1-4767-B98E-13B1AC130235}" destId="{390B7C47-5AF5-4A2C-BF7A-45380F01D064}" srcOrd="1" destOrd="1" presId="urn:microsoft.com/office/officeart/2005/8/layout/hProcess6"/>
    <dgm:cxn modelId="{EB13943B-F168-4CD5-A594-6E7A5BE5B98A}" srcId="{311A8FB8-A21D-49FF-95C4-5E03BC20CD90}" destId="{5C49A979-7F94-4998-83FC-7C0F3495098E}" srcOrd="1" destOrd="0" parTransId="{6FBFAF88-807F-474E-B88D-A9F17F233C33}" sibTransId="{FCB7AC0A-C5B8-49D8-A35B-49F172D28C70}"/>
    <dgm:cxn modelId="{9DBBA31B-E7E8-4F2E-865D-73D9DA6AD989}" type="presOf" srcId="{776C12C6-C166-4269-B5C5-9FF582F78BD7}" destId="{E4F2C6E6-4BD9-41CE-869D-DB97A5E3EF43}" srcOrd="0" destOrd="0" presId="urn:microsoft.com/office/officeart/2005/8/layout/hProcess6"/>
    <dgm:cxn modelId="{0F598225-ABBF-450A-9B23-EA0121C52B4A}" type="presOf" srcId="{0322E144-C2DE-4872-8DBF-D50189B9B8E7}" destId="{1C029A76-AD95-4138-AC84-3177C97369B2}" srcOrd="0" destOrd="0" presId="urn:microsoft.com/office/officeart/2005/8/layout/hProcess6"/>
    <dgm:cxn modelId="{01678A6E-DFEC-4400-BAD3-850C31C8E95F}" srcId="{9CD9BA26-BCEE-4DD9-9815-78958AC33E99}" destId="{D2369C32-78D1-4767-B98E-13B1AC130235}" srcOrd="1" destOrd="0" parTransId="{BF8A5D82-18E3-47F0-8A28-0919C934B4E5}" sibTransId="{E0BF9855-9AAA-4103-A1F0-F5C58D178F2A}"/>
    <dgm:cxn modelId="{21622E60-43C6-40A7-A22E-94B4197C832B}" type="presOf" srcId="{98435467-B3B0-4F48-906A-31D425D7015D}" destId="{26815EF7-21E5-4D4D-B349-754B2F83ADE2}" srcOrd="1" destOrd="0" presId="urn:microsoft.com/office/officeart/2005/8/layout/hProcess6"/>
    <dgm:cxn modelId="{35EB13B8-96AD-435D-8537-42EFE79D715C}" type="presOf" srcId="{5C49A979-7F94-4998-83FC-7C0F3495098E}" destId="{E4F2C6E6-4BD9-41CE-869D-DB97A5E3EF43}" srcOrd="0" destOrd="1" presId="urn:microsoft.com/office/officeart/2005/8/layout/hProcess6"/>
    <dgm:cxn modelId="{CCEC5C4A-14F5-41D3-B067-D3B3CF08D611}" type="presOf" srcId="{381497CB-FB70-4C9F-A389-0FD7F5D2F84D}" destId="{C7ADD48F-2C42-4DFB-9C39-7F62163B45E2}" srcOrd="0" destOrd="0" presId="urn:microsoft.com/office/officeart/2005/8/layout/hProcess6"/>
    <dgm:cxn modelId="{B8ADB3A8-FBA6-4D42-A1CF-FC8EE2B175FF}" type="presOf" srcId="{D2369C32-78D1-4767-B98E-13B1AC130235}" destId="{C7ADD48F-2C42-4DFB-9C39-7F62163B45E2}" srcOrd="0" destOrd="1" presId="urn:microsoft.com/office/officeart/2005/8/layout/hProcess6"/>
    <dgm:cxn modelId="{5CAD5830-794D-4E46-A5A4-04E80057D8FF}" type="presOf" srcId="{311A8FB8-A21D-49FF-95C4-5E03BC20CD90}" destId="{EE3A1DDF-815A-4964-ADFE-B65266C424D8}" srcOrd="0" destOrd="0" presId="urn:microsoft.com/office/officeart/2005/8/layout/hProcess6"/>
    <dgm:cxn modelId="{60964397-0D40-4EBE-8D4F-0184DC5107F1}" srcId="{9CD9BA26-BCEE-4DD9-9815-78958AC33E99}" destId="{381497CB-FB70-4C9F-A389-0FD7F5D2F84D}" srcOrd="0" destOrd="0" parTransId="{66E49591-3CE8-4239-A350-8F120E106042}" sibTransId="{9047B603-403E-42AE-A3EB-E54744E1241E}"/>
    <dgm:cxn modelId="{8671498F-7F15-4E20-8443-8D07EB554321}" type="presOf" srcId="{381497CB-FB70-4C9F-A389-0FD7F5D2F84D}" destId="{390B7C47-5AF5-4A2C-BF7A-45380F01D064}" srcOrd="1" destOrd="0" presId="urn:microsoft.com/office/officeart/2005/8/layout/hProcess6"/>
    <dgm:cxn modelId="{C1174598-0A7A-4B5E-BB15-C2964B98618E}" type="presOf" srcId="{98435467-B3B0-4F48-906A-31D425D7015D}" destId="{3AFC8BDA-9524-4664-A387-955482F08D73}" srcOrd="0" destOrd="0" presId="urn:microsoft.com/office/officeart/2005/8/layout/hProcess6"/>
    <dgm:cxn modelId="{76FDB542-8554-43BB-9487-1E112AAADEF3}" type="presOf" srcId="{9CD9BA26-BCEE-4DD9-9815-78958AC33E99}" destId="{3D4615DC-A625-4413-85BE-5FED7E62B437}" srcOrd="0" destOrd="0" presId="urn:microsoft.com/office/officeart/2005/8/layout/hProcess6"/>
    <dgm:cxn modelId="{BDF97BA0-896B-48B3-9AD9-73C0AE7FF75F}" srcId="{311A8FB8-A21D-49FF-95C4-5E03BC20CD90}" destId="{776C12C6-C166-4269-B5C5-9FF582F78BD7}" srcOrd="0" destOrd="0" parTransId="{145C45E5-624B-4784-8AC5-933A70924DC7}" sibTransId="{0A9B3E5A-453F-402F-85C5-2927333F1DC2}"/>
    <dgm:cxn modelId="{58668B17-53A4-4B4D-BF81-A6BB59E1D57B}" srcId="{0322E144-C2DE-4872-8DBF-D50189B9B8E7}" destId="{9CD9BA26-BCEE-4DD9-9815-78958AC33E99}" srcOrd="1" destOrd="0" parTransId="{0F3AEA80-AD97-41F3-B7A5-1C12A5F24065}" sibTransId="{6439B787-8C74-414B-8B4C-12AECA8A0EAA}"/>
    <dgm:cxn modelId="{8ADD78DB-BA70-494B-8B11-650B43F3C413}" srcId="{B87C18C8-DD0A-488F-A737-57AB8CF3F71B}" destId="{98435467-B3B0-4F48-906A-31D425D7015D}" srcOrd="0" destOrd="0" parTransId="{8A016F54-A48C-42D4-A91A-81AB5013078A}" sibTransId="{D4113453-C90D-4652-9EDB-C937814DAF2E}"/>
    <dgm:cxn modelId="{0E3E5562-516E-4F70-8190-E0BCBA93F8CF}" type="presOf" srcId="{F6D859D4-68BB-4957-B011-8FF142C9F01D}" destId="{C8127CF1-25D0-46EC-A6BC-8802514228B2}" srcOrd="1" destOrd="2" presId="urn:microsoft.com/office/officeart/2005/8/layout/hProcess6"/>
    <dgm:cxn modelId="{80723B7B-8BA2-4200-BEC5-AAB63CD73408}" type="presParOf" srcId="{1C029A76-AD95-4138-AC84-3177C97369B2}" destId="{4D5BD829-ECF3-46B4-8F84-95C8DD2997B6}" srcOrd="0" destOrd="0" presId="urn:microsoft.com/office/officeart/2005/8/layout/hProcess6"/>
    <dgm:cxn modelId="{9DBF5F90-CF21-484A-A22E-169CB405A2D8}" type="presParOf" srcId="{4D5BD829-ECF3-46B4-8F84-95C8DD2997B6}" destId="{F20FF2F8-E3B3-44F4-9BC6-661EF663049E}" srcOrd="0" destOrd="0" presId="urn:microsoft.com/office/officeart/2005/8/layout/hProcess6"/>
    <dgm:cxn modelId="{9CC27B9C-1AE8-4114-9DCD-5710AD579A55}" type="presParOf" srcId="{4D5BD829-ECF3-46B4-8F84-95C8DD2997B6}" destId="{3AFC8BDA-9524-4664-A387-955482F08D73}" srcOrd="1" destOrd="0" presId="urn:microsoft.com/office/officeart/2005/8/layout/hProcess6"/>
    <dgm:cxn modelId="{198FFAD3-F246-4F76-A19C-A700D87A6232}" type="presParOf" srcId="{4D5BD829-ECF3-46B4-8F84-95C8DD2997B6}" destId="{26815EF7-21E5-4D4D-B349-754B2F83ADE2}" srcOrd="2" destOrd="0" presId="urn:microsoft.com/office/officeart/2005/8/layout/hProcess6"/>
    <dgm:cxn modelId="{D678B7BC-188D-4EAA-85FA-BAE4390E5C75}" type="presParOf" srcId="{4D5BD829-ECF3-46B4-8F84-95C8DD2997B6}" destId="{B6AE595C-72F2-497B-B1E8-B283B231734D}" srcOrd="3" destOrd="0" presId="urn:microsoft.com/office/officeart/2005/8/layout/hProcess6"/>
    <dgm:cxn modelId="{0C46F51D-E129-4C18-88B3-F9C501851BF9}" type="presParOf" srcId="{1C029A76-AD95-4138-AC84-3177C97369B2}" destId="{D7671F63-470D-4CE1-995A-FB5561C3D8F6}" srcOrd="1" destOrd="0" presId="urn:microsoft.com/office/officeart/2005/8/layout/hProcess6"/>
    <dgm:cxn modelId="{3484610E-ED14-498F-9125-EC2442A98E3E}" type="presParOf" srcId="{1C029A76-AD95-4138-AC84-3177C97369B2}" destId="{8B6FA684-1D9B-4764-BE19-7360CAF06FAE}" srcOrd="2" destOrd="0" presId="urn:microsoft.com/office/officeart/2005/8/layout/hProcess6"/>
    <dgm:cxn modelId="{00B5A54E-7EB8-4403-B1AE-5D3BD889DBE7}" type="presParOf" srcId="{8B6FA684-1D9B-4764-BE19-7360CAF06FAE}" destId="{19376D45-AA2B-4790-B9AF-F548AED94CF0}" srcOrd="0" destOrd="0" presId="urn:microsoft.com/office/officeart/2005/8/layout/hProcess6"/>
    <dgm:cxn modelId="{6B96A246-8ACA-4AC1-944B-4F6FCEBC9E5D}" type="presParOf" srcId="{8B6FA684-1D9B-4764-BE19-7360CAF06FAE}" destId="{C7ADD48F-2C42-4DFB-9C39-7F62163B45E2}" srcOrd="1" destOrd="0" presId="urn:microsoft.com/office/officeart/2005/8/layout/hProcess6"/>
    <dgm:cxn modelId="{809012B5-12CB-49D0-90F7-AE42FAEEF18A}" type="presParOf" srcId="{8B6FA684-1D9B-4764-BE19-7360CAF06FAE}" destId="{390B7C47-5AF5-4A2C-BF7A-45380F01D064}" srcOrd="2" destOrd="0" presId="urn:microsoft.com/office/officeart/2005/8/layout/hProcess6"/>
    <dgm:cxn modelId="{73DA3B94-2E5A-47F0-A068-84A1686004A1}" type="presParOf" srcId="{8B6FA684-1D9B-4764-BE19-7360CAF06FAE}" destId="{3D4615DC-A625-4413-85BE-5FED7E62B437}" srcOrd="3" destOrd="0" presId="urn:microsoft.com/office/officeart/2005/8/layout/hProcess6"/>
    <dgm:cxn modelId="{4D64C862-E009-4709-9B8E-2C4346ADAFC0}" type="presParOf" srcId="{1C029A76-AD95-4138-AC84-3177C97369B2}" destId="{E6FDB6FF-67EE-48AA-8922-77431A06320B}" srcOrd="3" destOrd="0" presId="urn:microsoft.com/office/officeart/2005/8/layout/hProcess6"/>
    <dgm:cxn modelId="{1BDCD921-8DCA-4124-A388-AF2EBEFA1954}" type="presParOf" srcId="{1C029A76-AD95-4138-AC84-3177C97369B2}" destId="{1B9A6CC7-A301-4CCC-9B7D-94E4E51BB4EF}" srcOrd="4" destOrd="0" presId="urn:microsoft.com/office/officeart/2005/8/layout/hProcess6"/>
    <dgm:cxn modelId="{BA5CE0E9-5A62-44C3-A7EF-F8FC104143BE}" type="presParOf" srcId="{1B9A6CC7-A301-4CCC-9B7D-94E4E51BB4EF}" destId="{52F5626A-F6EC-47F9-9D3E-AF4834125A1D}" srcOrd="0" destOrd="0" presId="urn:microsoft.com/office/officeart/2005/8/layout/hProcess6"/>
    <dgm:cxn modelId="{DB27ABFD-9193-47EE-809E-174014FCE6DB}" type="presParOf" srcId="{1B9A6CC7-A301-4CCC-9B7D-94E4E51BB4EF}" destId="{E4F2C6E6-4BD9-41CE-869D-DB97A5E3EF43}" srcOrd="1" destOrd="0" presId="urn:microsoft.com/office/officeart/2005/8/layout/hProcess6"/>
    <dgm:cxn modelId="{D35438C7-EEA0-475B-8D8A-E618F555D239}" type="presParOf" srcId="{1B9A6CC7-A301-4CCC-9B7D-94E4E51BB4EF}" destId="{C8127CF1-25D0-46EC-A6BC-8802514228B2}" srcOrd="2" destOrd="0" presId="urn:microsoft.com/office/officeart/2005/8/layout/hProcess6"/>
    <dgm:cxn modelId="{D94FA896-0510-46DC-852A-C32F5DE1EC16}" type="presParOf" srcId="{1B9A6CC7-A301-4CCC-9B7D-94E4E51BB4EF}" destId="{EE3A1DDF-815A-4964-ADFE-B65266C424D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C8BDA-9524-4664-A387-955482F08D73}">
      <dsp:nvSpPr>
        <dsp:cNvPr id="0" name=""/>
        <dsp:cNvSpPr/>
      </dsp:nvSpPr>
      <dsp:spPr>
        <a:xfrm>
          <a:off x="791765" y="1209857"/>
          <a:ext cx="3143250" cy="2747596"/>
        </a:xfrm>
        <a:prstGeom prst="rightArrow">
          <a:avLst>
            <a:gd name="adj1" fmla="val 70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13335" rIns="26670"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Plans current conference</a:t>
          </a:r>
          <a:endParaRPr lang="en-US" sz="2100" kern="1200" dirty="0"/>
        </a:p>
        <a:p>
          <a:pPr marL="228600" lvl="1" indent="-228600" algn="l" defTabSz="933450">
            <a:lnSpc>
              <a:spcPct val="90000"/>
            </a:lnSpc>
            <a:spcBef>
              <a:spcPct val="0"/>
            </a:spcBef>
            <a:spcAft>
              <a:spcPct val="15000"/>
            </a:spcAft>
            <a:buChar char="••"/>
          </a:pPr>
          <a:r>
            <a:rPr lang="en-US" sz="2100" kern="1200" dirty="0" smtClean="0"/>
            <a:t> Chairs conference committee</a:t>
          </a:r>
          <a:endParaRPr lang="en-US" sz="2100" kern="1200" dirty="0"/>
        </a:p>
      </dsp:txBody>
      <dsp:txXfrm>
        <a:off x="1577578" y="1621996"/>
        <a:ext cx="1532334" cy="1923318"/>
      </dsp:txXfrm>
    </dsp:sp>
    <dsp:sp modelId="{B6AE595C-72F2-497B-B1E8-B283B231734D}">
      <dsp:nvSpPr>
        <dsp:cNvPr id="0" name=""/>
        <dsp:cNvSpPr/>
      </dsp:nvSpPr>
      <dsp:spPr>
        <a:xfrm>
          <a:off x="5953" y="1797843"/>
          <a:ext cx="1571625" cy="15716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President-Elect</a:t>
          </a:r>
          <a:endParaRPr lang="en-US" sz="1900" kern="1200" dirty="0"/>
        </a:p>
      </dsp:txBody>
      <dsp:txXfrm>
        <a:off x="236112" y="2028002"/>
        <a:ext cx="1111307" cy="1111307"/>
      </dsp:txXfrm>
    </dsp:sp>
    <dsp:sp modelId="{C7ADD48F-2C42-4DFB-9C39-7F62163B45E2}">
      <dsp:nvSpPr>
        <dsp:cNvPr id="0" name=""/>
        <dsp:cNvSpPr/>
      </dsp:nvSpPr>
      <dsp:spPr>
        <a:xfrm>
          <a:off x="4917281" y="1209857"/>
          <a:ext cx="3143250" cy="2747596"/>
        </a:xfrm>
        <a:prstGeom prst="rightArrow">
          <a:avLst>
            <a:gd name="adj1" fmla="val 70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13335" rIns="26670"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Chief executive </a:t>
          </a:r>
          <a:endParaRPr lang="en-US" sz="2100" kern="1200" dirty="0"/>
        </a:p>
        <a:p>
          <a:pPr marL="228600" lvl="1" indent="-228600" algn="l" defTabSz="933450">
            <a:lnSpc>
              <a:spcPct val="90000"/>
            </a:lnSpc>
            <a:spcBef>
              <a:spcPct val="0"/>
            </a:spcBef>
            <a:spcAft>
              <a:spcPct val="15000"/>
            </a:spcAft>
            <a:buChar char="••"/>
          </a:pPr>
          <a:r>
            <a:rPr lang="en-US" sz="2100" kern="1200" dirty="0" smtClean="0"/>
            <a:t>PLANC member  </a:t>
          </a:r>
          <a:endParaRPr lang="en-US" sz="2100" kern="1200" dirty="0"/>
        </a:p>
      </dsp:txBody>
      <dsp:txXfrm>
        <a:off x="5703093" y="1621996"/>
        <a:ext cx="1532334" cy="1923318"/>
      </dsp:txXfrm>
    </dsp:sp>
    <dsp:sp modelId="{3D4615DC-A625-4413-85BE-5FED7E62B437}">
      <dsp:nvSpPr>
        <dsp:cNvPr id="0" name=""/>
        <dsp:cNvSpPr/>
      </dsp:nvSpPr>
      <dsp:spPr>
        <a:xfrm>
          <a:off x="4131468" y="1797843"/>
          <a:ext cx="1571625" cy="15716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President</a:t>
          </a:r>
          <a:endParaRPr lang="en-US" sz="1900" kern="1200" dirty="0"/>
        </a:p>
      </dsp:txBody>
      <dsp:txXfrm>
        <a:off x="4361627" y="2028002"/>
        <a:ext cx="1111307" cy="1111307"/>
      </dsp:txXfrm>
    </dsp:sp>
    <dsp:sp modelId="{E4F2C6E6-4BD9-41CE-869D-DB97A5E3EF43}">
      <dsp:nvSpPr>
        <dsp:cNvPr id="0" name=""/>
        <dsp:cNvSpPr/>
      </dsp:nvSpPr>
      <dsp:spPr>
        <a:xfrm>
          <a:off x="9042796" y="1209857"/>
          <a:ext cx="3143250" cy="2747596"/>
        </a:xfrm>
        <a:prstGeom prst="rightArrow">
          <a:avLst>
            <a:gd name="adj1" fmla="val 70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13335" rIns="26670" bIns="13335" numCol="1" spcCol="1270" anchor="ctr" anchorCtr="0">
          <a:noAutofit/>
        </a:bodyPr>
        <a:lstStyle/>
        <a:p>
          <a:pPr lvl="0" algn="ctr" defTabSz="933450">
            <a:lnSpc>
              <a:spcPct val="90000"/>
            </a:lnSpc>
            <a:spcBef>
              <a:spcPct val="0"/>
            </a:spcBef>
            <a:spcAft>
              <a:spcPct val="35000"/>
            </a:spcAft>
          </a:pPr>
          <a:r>
            <a:rPr lang="en-US" sz="2100" kern="1200" dirty="0" smtClean="0"/>
            <a:t>Chairs Nomination Committee</a:t>
          </a:r>
          <a:endParaRPr lang="en-US" sz="2100" kern="1200" dirty="0"/>
        </a:p>
      </dsp:txBody>
      <dsp:txXfrm>
        <a:off x="9828609" y="1621996"/>
        <a:ext cx="1532334" cy="1923318"/>
      </dsp:txXfrm>
    </dsp:sp>
    <dsp:sp modelId="{EE3A1DDF-815A-4964-ADFE-B65266C424D8}">
      <dsp:nvSpPr>
        <dsp:cNvPr id="0" name=""/>
        <dsp:cNvSpPr/>
      </dsp:nvSpPr>
      <dsp:spPr>
        <a:xfrm>
          <a:off x="8256984" y="1797843"/>
          <a:ext cx="1571625" cy="15716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Immediate Past-President</a:t>
          </a:r>
          <a:endParaRPr lang="en-US" sz="1900" kern="1200" dirty="0"/>
        </a:p>
      </dsp:txBody>
      <dsp:txXfrm>
        <a:off x="8487143" y="2028002"/>
        <a:ext cx="1111307" cy="1111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C8BDA-9524-4664-A387-955482F08D73}">
      <dsp:nvSpPr>
        <dsp:cNvPr id="0" name=""/>
        <dsp:cNvSpPr/>
      </dsp:nvSpPr>
      <dsp:spPr>
        <a:xfrm>
          <a:off x="791765" y="1209857"/>
          <a:ext cx="3143250" cy="2747596"/>
        </a:xfrm>
        <a:prstGeom prst="rightArrow">
          <a:avLst>
            <a:gd name="adj1" fmla="val 70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Chairs conference in 2 years</a:t>
          </a:r>
          <a:endParaRPr lang="en-US" sz="1800" kern="1200" dirty="0"/>
        </a:p>
      </dsp:txBody>
      <dsp:txXfrm>
        <a:off x="1577578" y="1621996"/>
        <a:ext cx="1532334" cy="1923318"/>
      </dsp:txXfrm>
    </dsp:sp>
    <dsp:sp modelId="{B6AE595C-72F2-497B-B1E8-B283B231734D}">
      <dsp:nvSpPr>
        <dsp:cNvPr id="0" name=""/>
        <dsp:cNvSpPr/>
      </dsp:nvSpPr>
      <dsp:spPr>
        <a:xfrm>
          <a:off x="5953" y="1797843"/>
          <a:ext cx="1571625" cy="15716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r>
            <a:rPr lang="en-US" sz="2200" kern="1200" baseline="30000" dirty="0" smtClean="0"/>
            <a:t>nd</a:t>
          </a:r>
          <a:r>
            <a:rPr lang="en-US" sz="2200" kern="1200" dirty="0" smtClean="0"/>
            <a:t> Vice President</a:t>
          </a:r>
          <a:endParaRPr lang="en-US" sz="2200" kern="1200" dirty="0"/>
        </a:p>
      </dsp:txBody>
      <dsp:txXfrm>
        <a:off x="236112" y="2028002"/>
        <a:ext cx="1111307" cy="1111307"/>
      </dsp:txXfrm>
    </dsp:sp>
    <dsp:sp modelId="{C7ADD48F-2C42-4DFB-9C39-7F62163B45E2}">
      <dsp:nvSpPr>
        <dsp:cNvPr id="0" name=""/>
        <dsp:cNvSpPr/>
      </dsp:nvSpPr>
      <dsp:spPr>
        <a:xfrm>
          <a:off x="4917281" y="1209857"/>
          <a:ext cx="3143250" cy="2747596"/>
        </a:xfrm>
        <a:prstGeom prst="rightArrow">
          <a:avLst>
            <a:gd name="adj1" fmla="val 70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Chairs current year’s conference</a:t>
          </a:r>
          <a:endParaRPr lang="en-US" sz="1800" kern="1200" dirty="0"/>
        </a:p>
        <a:p>
          <a:pPr marL="171450" lvl="1" indent="-171450" algn="l" defTabSz="800100">
            <a:lnSpc>
              <a:spcPct val="90000"/>
            </a:lnSpc>
            <a:spcBef>
              <a:spcPct val="0"/>
            </a:spcBef>
            <a:spcAft>
              <a:spcPct val="15000"/>
            </a:spcAft>
            <a:buChar char="••"/>
          </a:pPr>
          <a:r>
            <a:rPr lang="en-US" sz="1800" kern="1200" dirty="0" smtClean="0"/>
            <a:t>PLANC member  </a:t>
          </a:r>
          <a:endParaRPr lang="en-US" sz="1800" kern="1200" dirty="0"/>
        </a:p>
      </dsp:txBody>
      <dsp:txXfrm>
        <a:off x="5703093" y="1621996"/>
        <a:ext cx="1532334" cy="1923318"/>
      </dsp:txXfrm>
    </dsp:sp>
    <dsp:sp modelId="{3D4615DC-A625-4413-85BE-5FED7E62B437}">
      <dsp:nvSpPr>
        <dsp:cNvPr id="0" name=""/>
        <dsp:cNvSpPr/>
      </dsp:nvSpPr>
      <dsp:spPr>
        <a:xfrm>
          <a:off x="4131468" y="1797843"/>
          <a:ext cx="1571625" cy="15716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r>
            <a:rPr lang="en-US" sz="2200" kern="1200" baseline="30000" dirty="0" smtClean="0"/>
            <a:t>st</a:t>
          </a:r>
          <a:r>
            <a:rPr lang="en-US" sz="2200" kern="1200" dirty="0" smtClean="0"/>
            <a:t> Vice President</a:t>
          </a:r>
          <a:endParaRPr lang="en-US" sz="2200" kern="1200" dirty="0"/>
        </a:p>
      </dsp:txBody>
      <dsp:txXfrm>
        <a:off x="4361627" y="2028002"/>
        <a:ext cx="1111307" cy="1111307"/>
      </dsp:txXfrm>
    </dsp:sp>
    <dsp:sp modelId="{E4F2C6E6-4BD9-41CE-869D-DB97A5E3EF43}">
      <dsp:nvSpPr>
        <dsp:cNvPr id="0" name=""/>
        <dsp:cNvSpPr/>
      </dsp:nvSpPr>
      <dsp:spPr>
        <a:xfrm>
          <a:off x="9042796" y="1209857"/>
          <a:ext cx="3143250" cy="2747596"/>
        </a:xfrm>
        <a:prstGeom prst="rightArrow">
          <a:avLst>
            <a:gd name="adj1" fmla="val 70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Chief executive</a:t>
          </a:r>
        </a:p>
        <a:p>
          <a:pPr marL="171450" lvl="1" indent="-171450" algn="l" defTabSz="800100">
            <a:lnSpc>
              <a:spcPct val="90000"/>
            </a:lnSpc>
            <a:spcBef>
              <a:spcPct val="0"/>
            </a:spcBef>
            <a:spcAft>
              <a:spcPct val="15000"/>
            </a:spcAft>
            <a:buChar char="••"/>
          </a:pPr>
          <a:r>
            <a:rPr lang="en-US" sz="1800" kern="1200" dirty="0" smtClean="0"/>
            <a:t>PLANC member</a:t>
          </a:r>
        </a:p>
        <a:p>
          <a:pPr marL="171450" lvl="1" indent="-171450" algn="l" defTabSz="800100">
            <a:lnSpc>
              <a:spcPct val="90000"/>
            </a:lnSpc>
            <a:spcBef>
              <a:spcPct val="0"/>
            </a:spcBef>
            <a:spcAft>
              <a:spcPct val="15000"/>
            </a:spcAft>
            <a:buChar char="••"/>
          </a:pPr>
          <a:r>
            <a:rPr lang="en-US" sz="1800" kern="1200" dirty="0" smtClean="0"/>
            <a:t>Chairs Nominations Committee</a:t>
          </a:r>
        </a:p>
      </dsp:txBody>
      <dsp:txXfrm>
        <a:off x="9828609" y="1621996"/>
        <a:ext cx="1532334" cy="1923318"/>
      </dsp:txXfrm>
    </dsp:sp>
    <dsp:sp modelId="{EE3A1DDF-815A-4964-ADFE-B65266C424D8}">
      <dsp:nvSpPr>
        <dsp:cNvPr id="0" name=""/>
        <dsp:cNvSpPr/>
      </dsp:nvSpPr>
      <dsp:spPr>
        <a:xfrm>
          <a:off x="8256984" y="1797843"/>
          <a:ext cx="1571625" cy="15716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President</a:t>
          </a:r>
          <a:endParaRPr lang="en-US" sz="2200" kern="1200" dirty="0"/>
        </a:p>
      </dsp:txBody>
      <dsp:txXfrm>
        <a:off x="8487143" y="2028002"/>
        <a:ext cx="1111307" cy="11113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367D0E-EC2F-4524-A46A-6797EF124FC7}"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369856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67D0E-EC2F-4524-A46A-6797EF124FC7}"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14025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67D0E-EC2F-4524-A46A-6797EF124FC7}"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246645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36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0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02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44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7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393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61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39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67D0E-EC2F-4524-A46A-6797EF124FC7}"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4291135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028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665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965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948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737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050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87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779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673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52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67D0E-EC2F-4524-A46A-6797EF124FC7}"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3398563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185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933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891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21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367D0E-EC2F-4524-A46A-6797EF124FC7}"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206202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67D0E-EC2F-4524-A46A-6797EF124FC7}" type="datetimeFigureOut">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162927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67D0E-EC2F-4524-A46A-6797EF124FC7}" type="datetimeFigureOut">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238635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67D0E-EC2F-4524-A46A-6797EF124FC7}" type="datetimeFigureOut">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17797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67D0E-EC2F-4524-A46A-6797EF124FC7}"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20628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67D0E-EC2F-4524-A46A-6797EF124FC7}"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069A3-247F-44C7-B100-40E96E58C41A}" type="slidenum">
              <a:rPr lang="en-US" smtClean="0"/>
              <a:t>‹#›</a:t>
            </a:fld>
            <a:endParaRPr lang="en-US"/>
          </a:p>
        </p:txBody>
      </p:sp>
    </p:spTree>
    <p:extLst>
      <p:ext uri="{BB962C8B-B14F-4D97-AF65-F5344CB8AC3E}">
        <p14:creationId xmlns:p14="http://schemas.microsoft.com/office/powerpoint/2010/main" val="37364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67D0E-EC2F-4524-A46A-6797EF124FC7}" type="datetimeFigureOut">
              <a:rPr lang="en-US" smtClean="0"/>
              <a:t>6/30/2016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069A3-247F-44C7-B100-40E96E58C41A}" type="slidenum">
              <a:rPr lang="en-US" smtClean="0"/>
              <a:t>‹#›</a:t>
            </a:fld>
            <a:endParaRPr lang="en-US"/>
          </a:p>
        </p:txBody>
      </p:sp>
    </p:spTree>
    <p:extLst>
      <p:ext uri="{BB962C8B-B14F-4D97-AF65-F5344CB8AC3E}">
        <p14:creationId xmlns:p14="http://schemas.microsoft.com/office/powerpoint/2010/main" val="3662963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BE820-B451-4DC0-884F-2FA5F5A8E1E8}"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53A54-ECC5-452D-9DF0-EE102FD2E4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14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A52CE-06F4-41D5-BE38-EA9A17C25A00}"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B1A1B-8D9B-4CEC-A116-5162947931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68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nul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Vitlip@Drexel.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15768" y="546280"/>
            <a:ext cx="5944115" cy="963251"/>
          </a:xfrm>
          <a:prstGeom prst="rect">
            <a:avLst/>
          </a:prstGeom>
        </p:spPr>
      </p:pic>
      <p:pic>
        <p:nvPicPr>
          <p:cNvPr id="6" name="Picture 5"/>
          <p:cNvPicPr>
            <a:picLocks noChangeAspect="1"/>
          </p:cNvPicPr>
          <p:nvPr/>
        </p:nvPicPr>
        <p:blipFill>
          <a:blip r:embed="rId3"/>
          <a:stretch>
            <a:fillRect/>
          </a:stretch>
        </p:blipFill>
        <p:spPr>
          <a:xfrm>
            <a:off x="801624" y="365123"/>
            <a:ext cx="10406774" cy="1322947"/>
          </a:xfrm>
          <a:prstGeom prst="rect">
            <a:avLst/>
          </a:prstGeom>
        </p:spPr>
      </p:pic>
      <p:sp>
        <p:nvSpPr>
          <p:cNvPr id="2" name="Title 1"/>
          <p:cNvSpPr>
            <a:spLocks noGrp="1"/>
          </p:cNvSpPr>
          <p:nvPr>
            <p:ph type="title"/>
          </p:nvPr>
        </p:nvSpPr>
        <p:spPr>
          <a:xfrm>
            <a:off x="1021252" y="365123"/>
            <a:ext cx="10187146" cy="1322947"/>
          </a:xfrm>
        </p:spPr>
        <p:txBody>
          <a:bodyPr/>
          <a:lstStyle/>
          <a:p>
            <a:endParaRPr lang="en-US" dirty="0"/>
          </a:p>
        </p:txBody>
      </p:sp>
      <p:pic>
        <p:nvPicPr>
          <p:cNvPr id="4" name="Content Placeholder 3"/>
          <p:cNvPicPr>
            <a:picLocks noGrp="1" noChangeAspect="1"/>
          </p:cNvPicPr>
          <p:nvPr>
            <p:ph idx="1"/>
          </p:nvPr>
        </p:nvPicPr>
        <p:blipFill>
          <a:blip r:embed="rId4"/>
          <a:stretch>
            <a:fillRect/>
          </a:stretch>
        </p:blipFill>
        <p:spPr>
          <a:xfrm>
            <a:off x="3113459" y="1869226"/>
            <a:ext cx="5449927" cy="4673241"/>
          </a:xfrm>
          <a:prstGeom prst="rect">
            <a:avLst/>
          </a:prstGeom>
        </p:spPr>
      </p:pic>
    </p:spTree>
    <p:extLst>
      <p:ext uri="{BB962C8B-B14F-4D97-AF65-F5344CB8AC3E}">
        <p14:creationId xmlns:p14="http://schemas.microsoft.com/office/powerpoint/2010/main" val="61400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200" b="1" dirty="0" smtClean="0"/>
          </a:p>
          <a:p>
            <a:pPr marL="0" indent="0" algn="ctr">
              <a:buNone/>
            </a:pPr>
            <a:r>
              <a:rPr lang="en-US" sz="3200" b="1" dirty="0" smtClean="0"/>
              <a:t>Treasurer’s Report</a:t>
            </a:r>
          </a:p>
          <a:p>
            <a:endParaRPr lang="en-US" dirty="0" smtClean="0"/>
          </a:p>
          <a:p>
            <a:pPr lvl="1"/>
            <a:r>
              <a:rPr lang="en-US" dirty="0" smtClean="0"/>
              <a:t>The report shows a decline in total assets of $27,703, reflecting the amount of operating cost over the amount of dues that have been paid this year</a:t>
            </a:r>
          </a:p>
          <a:p>
            <a:pPr lvl="1"/>
            <a:endParaRPr lang="en-US" dirty="0" smtClean="0"/>
          </a:p>
          <a:p>
            <a:pPr lvl="1"/>
            <a:r>
              <a:rPr lang="en-US" dirty="0" smtClean="0"/>
              <a:t>PLANC </a:t>
            </a:r>
            <a:r>
              <a:rPr lang="en-US" dirty="0"/>
              <a:t>years represent a decrease and a delay in income</a:t>
            </a:r>
          </a:p>
          <a:p>
            <a:pPr lvl="2"/>
            <a:r>
              <a:rPr lang="en-US" dirty="0"/>
              <a:t>PLANC shares registration fees with APLAs following the conference</a:t>
            </a:r>
          </a:p>
          <a:p>
            <a:pPr lvl="2"/>
            <a:r>
              <a:rPr lang="en-US" dirty="0"/>
              <a:t>Because we do not host our own conference we do not have the expenses or income from a conference</a:t>
            </a:r>
          </a:p>
          <a:p>
            <a:pPr lvl="1"/>
            <a:endParaRPr lang="en-US" dirty="0" smtClean="0"/>
          </a:p>
          <a:p>
            <a:pPr lvl="1"/>
            <a:endParaRPr lang="en-US" dirty="0" smtClean="0"/>
          </a:p>
          <a:p>
            <a:pPr lvl="1"/>
            <a:endParaRPr lang="en-US" dirty="0" smtClean="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53038" y="365125"/>
            <a:ext cx="10400762" cy="1325563"/>
          </a:xfrm>
          <a:prstGeom prst="rect">
            <a:avLst/>
          </a:prstGeom>
          <a:noFill/>
        </p:spPr>
      </p:pic>
    </p:spTree>
    <p:extLst>
      <p:ext uri="{BB962C8B-B14F-4D97-AF65-F5344CB8AC3E}">
        <p14:creationId xmlns:p14="http://schemas.microsoft.com/office/powerpoint/2010/main" val="143033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b="1" dirty="0" smtClean="0"/>
              <a:t>STRATEGIC PLAN &amp; MEMBERSHIP REPORTS</a:t>
            </a:r>
            <a:r>
              <a:rPr lang="en-US" sz="1800" b="1" dirty="0" smtClean="0"/>
              <a:t/>
            </a:r>
            <a:br>
              <a:rPr lang="en-US" sz="1800" b="1" dirty="0" smtClean="0"/>
            </a:br>
            <a:r>
              <a:rPr lang="en-US" sz="1800" b="1" dirty="0" smtClean="0"/>
              <a:t/>
            </a:r>
            <a:br>
              <a:rPr lang="en-US" sz="1800" b="1" dirty="0" smtClean="0"/>
            </a:br>
            <a:r>
              <a:rPr lang="en-US" b="1" dirty="0" smtClean="0"/>
              <a:t>Strategic Planning Session – Fall 2015</a:t>
            </a:r>
            <a:endParaRPr lang="en-US" b="1" dirty="0"/>
          </a:p>
        </p:txBody>
      </p:sp>
      <p:sp>
        <p:nvSpPr>
          <p:cNvPr id="3" name="Content Placeholder 2"/>
          <p:cNvSpPr>
            <a:spLocks noGrp="1"/>
          </p:cNvSpPr>
          <p:nvPr>
            <p:ph idx="1"/>
          </p:nvPr>
        </p:nvSpPr>
        <p:spPr/>
        <p:txBody>
          <a:bodyPr/>
          <a:lstStyle/>
          <a:p>
            <a:r>
              <a:rPr lang="en-US" dirty="0" smtClean="0"/>
              <a:t>Bylaw amendments</a:t>
            </a:r>
          </a:p>
          <a:p>
            <a:pPr lvl="1"/>
            <a:r>
              <a:rPr lang="en-US" dirty="0" smtClean="0"/>
              <a:t>Reconfigure Board of Directors positions</a:t>
            </a:r>
          </a:p>
          <a:p>
            <a:pPr lvl="1"/>
            <a:r>
              <a:rPr lang="en-US" dirty="0" smtClean="0"/>
              <a:t>Update mission statement</a:t>
            </a:r>
          </a:p>
          <a:p>
            <a:r>
              <a:rPr lang="en-US" dirty="0" smtClean="0"/>
              <a:t>Developed RFPs and standards for conference </a:t>
            </a:r>
            <a:r>
              <a:rPr lang="en-US" dirty="0"/>
              <a:t>l</a:t>
            </a:r>
            <a:r>
              <a:rPr lang="en-US" dirty="0" smtClean="0"/>
              <a:t>ocations</a:t>
            </a:r>
          </a:p>
          <a:p>
            <a:r>
              <a:rPr lang="en-US" dirty="0" smtClean="0"/>
              <a:t>Future goals</a:t>
            </a:r>
          </a:p>
          <a:p>
            <a:pPr lvl="1"/>
            <a:r>
              <a:rPr lang="en-US" dirty="0"/>
              <a:t>Develop online trainings for new </a:t>
            </a:r>
            <a:r>
              <a:rPr lang="en-US" dirty="0" err="1"/>
              <a:t>pre-law</a:t>
            </a:r>
            <a:r>
              <a:rPr lang="en-US" dirty="0"/>
              <a:t> advisors</a:t>
            </a:r>
          </a:p>
          <a:p>
            <a:pPr lvl="1"/>
            <a:r>
              <a:rPr lang="en-US" dirty="0" smtClean="0"/>
              <a:t>Establish stronger connections with other organizations that have a stake in </a:t>
            </a:r>
            <a:r>
              <a:rPr lang="en-US" dirty="0" err="1" smtClean="0"/>
              <a:t>pre-law</a:t>
            </a:r>
            <a:r>
              <a:rPr lang="en-US" dirty="0" smtClean="0"/>
              <a:t> advising.</a:t>
            </a:r>
          </a:p>
          <a:p>
            <a:pPr lvl="1"/>
            <a:r>
              <a:rPr lang="en-US" dirty="0" smtClean="0"/>
              <a:t>Consider expanding membership categories to independent educational consultants.</a:t>
            </a:r>
            <a:endParaRPr lang="en-US" dirty="0"/>
          </a:p>
        </p:txBody>
      </p:sp>
    </p:spTree>
    <p:extLst>
      <p:ext uri="{BB962C8B-B14F-4D97-AF65-F5344CB8AC3E}">
        <p14:creationId xmlns:p14="http://schemas.microsoft.com/office/powerpoint/2010/main" val="358930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Presidential Configuration</a:t>
            </a:r>
            <a:endParaRPr lang="en-US" dirty="0"/>
          </a:p>
        </p:txBody>
      </p:sp>
      <p:graphicFrame>
        <p:nvGraphicFramePr>
          <p:cNvPr id="5" name="Diagram 4"/>
          <p:cNvGraphicFramePr/>
          <p:nvPr>
            <p:extLst>
              <p:ext uri="{D42A27DB-BD31-4B8C-83A1-F6EECF244321}">
                <p14:modId xmlns:p14="http://schemas.microsoft.com/office/powerpoint/2010/main" val="1951132527"/>
              </p:ext>
            </p:extLst>
          </p:nvPr>
        </p:nvGraphicFramePr>
        <p:xfrm>
          <a:off x="1" y="1690688"/>
          <a:ext cx="12192000" cy="516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41464"/>
      </p:ext>
    </p:extLst>
  </p:cSld>
  <p:clrMapOvr>
    <a:masterClrMapping/>
  </p:clrMapOvr>
  <mc:AlternateContent xmlns:mc="http://schemas.openxmlformats.org/markup-compatibility/2006" xmlns:p14="http://schemas.microsoft.com/office/powerpoint/2010/main">
    <mc:Choice Requires="p14">
      <p:transition spd="slow" p14:dur="2000" advTm="49951"/>
    </mc:Choice>
    <mc:Fallback xmlns="">
      <p:transition spd="slow" advTm="4995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Presidential Configuration</a:t>
            </a:r>
            <a:endParaRPr lang="en-US" dirty="0"/>
          </a:p>
        </p:txBody>
      </p:sp>
      <p:graphicFrame>
        <p:nvGraphicFramePr>
          <p:cNvPr id="5" name="Diagram 4"/>
          <p:cNvGraphicFramePr/>
          <p:nvPr>
            <p:extLst>
              <p:ext uri="{D42A27DB-BD31-4B8C-83A1-F6EECF244321}">
                <p14:modId xmlns:p14="http://schemas.microsoft.com/office/powerpoint/2010/main" val="3122729030"/>
              </p:ext>
            </p:extLst>
          </p:nvPr>
        </p:nvGraphicFramePr>
        <p:xfrm>
          <a:off x="1" y="1690688"/>
          <a:ext cx="12192000" cy="516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474399"/>
      </p:ext>
    </p:extLst>
  </p:cSld>
  <p:clrMapOvr>
    <a:masterClrMapping/>
  </p:clrMapOvr>
  <mc:AlternateContent xmlns:mc="http://schemas.openxmlformats.org/markup-compatibility/2006" xmlns:p14="http://schemas.microsoft.com/office/powerpoint/2010/main">
    <mc:Choice Requires="p14">
      <p:transition spd="slow" p14:dur="2000" advTm="49114"/>
    </mc:Choice>
    <mc:Fallback xmlns="">
      <p:transition spd="slow" advTm="4911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Board Configuration (14 Members Total)</a:t>
            </a:r>
            <a:endParaRPr lang="en-US" dirty="0"/>
          </a:p>
        </p:txBody>
      </p:sp>
      <p:sp>
        <p:nvSpPr>
          <p:cNvPr id="4" name="Text Placeholder 3"/>
          <p:cNvSpPr>
            <a:spLocks noGrp="1"/>
          </p:cNvSpPr>
          <p:nvPr>
            <p:ph type="body" idx="1"/>
          </p:nvPr>
        </p:nvSpPr>
        <p:spPr/>
        <p:txBody>
          <a:bodyPr/>
          <a:lstStyle/>
          <a:p>
            <a:pPr algn="ctr"/>
            <a:r>
              <a:rPr lang="en-US" u="sng" dirty="0" smtClean="0"/>
              <a:t>Officers &amp; Non-Voting Members</a:t>
            </a:r>
            <a:endParaRPr lang="en-US" u="sng" dirty="0"/>
          </a:p>
        </p:txBody>
      </p:sp>
      <p:sp>
        <p:nvSpPr>
          <p:cNvPr id="5" name="Content Placeholder 4"/>
          <p:cNvSpPr>
            <a:spLocks noGrp="1"/>
          </p:cNvSpPr>
          <p:nvPr>
            <p:ph sz="half" idx="2"/>
          </p:nvPr>
        </p:nvSpPr>
        <p:spPr/>
        <p:txBody>
          <a:bodyPr>
            <a:normAutofit lnSpcReduction="10000"/>
          </a:bodyPr>
          <a:lstStyle/>
          <a:p>
            <a:r>
              <a:rPr lang="en-US" dirty="0" smtClean="0"/>
              <a:t>President-Elect</a:t>
            </a:r>
          </a:p>
          <a:p>
            <a:r>
              <a:rPr lang="en-US" dirty="0" smtClean="0"/>
              <a:t>President (PLANC Member)</a:t>
            </a:r>
          </a:p>
          <a:p>
            <a:r>
              <a:rPr lang="en-US" dirty="0" smtClean="0"/>
              <a:t>Past-President</a:t>
            </a:r>
          </a:p>
          <a:p>
            <a:r>
              <a:rPr lang="en-US" dirty="0" smtClean="0"/>
              <a:t>Secretary</a:t>
            </a:r>
          </a:p>
          <a:p>
            <a:r>
              <a:rPr lang="en-US" dirty="0" smtClean="0"/>
              <a:t>Treasurer</a:t>
            </a:r>
          </a:p>
          <a:p>
            <a:r>
              <a:rPr lang="en-US" dirty="0" smtClean="0"/>
              <a:t>PLANC Representative (Non-Voting)</a:t>
            </a:r>
          </a:p>
          <a:p>
            <a:r>
              <a:rPr lang="en-US" dirty="0" smtClean="0"/>
              <a:t>Associate Member (Non-Voting)</a:t>
            </a:r>
          </a:p>
          <a:p>
            <a:endParaRPr lang="en-US" dirty="0"/>
          </a:p>
        </p:txBody>
      </p:sp>
      <p:sp>
        <p:nvSpPr>
          <p:cNvPr id="6" name="Text Placeholder 5"/>
          <p:cNvSpPr>
            <a:spLocks noGrp="1"/>
          </p:cNvSpPr>
          <p:nvPr>
            <p:ph type="body" sz="quarter" idx="3"/>
          </p:nvPr>
        </p:nvSpPr>
        <p:spPr/>
        <p:txBody>
          <a:bodyPr/>
          <a:lstStyle/>
          <a:p>
            <a:pPr algn="ctr"/>
            <a:r>
              <a:rPr lang="en-US" u="sng" dirty="0" smtClean="0"/>
              <a:t>At-Large Board Members</a:t>
            </a:r>
            <a:endParaRPr lang="en-US" u="sng" dirty="0"/>
          </a:p>
        </p:txBody>
      </p:sp>
      <p:sp>
        <p:nvSpPr>
          <p:cNvPr id="7" name="Content Placeholder 6"/>
          <p:cNvSpPr>
            <a:spLocks noGrp="1"/>
          </p:cNvSpPr>
          <p:nvPr>
            <p:ph sz="quarter" idx="4"/>
          </p:nvPr>
        </p:nvSpPr>
        <p:spPr/>
        <p:txBody>
          <a:bodyPr/>
          <a:lstStyle/>
          <a:p>
            <a:r>
              <a:rPr lang="en-US" dirty="0" smtClean="0"/>
              <a:t>Member #1 (Even Year)</a:t>
            </a:r>
          </a:p>
          <a:p>
            <a:r>
              <a:rPr lang="en-US" dirty="0" smtClean="0"/>
              <a:t>Member #2 (Even Year)</a:t>
            </a:r>
          </a:p>
          <a:p>
            <a:r>
              <a:rPr lang="en-US" dirty="0" smtClean="0"/>
              <a:t>Member #3 (Even Year)</a:t>
            </a:r>
          </a:p>
          <a:p>
            <a:r>
              <a:rPr lang="en-US" dirty="0" smtClean="0"/>
              <a:t>Member #4 (Even Year)</a:t>
            </a:r>
          </a:p>
          <a:p>
            <a:r>
              <a:rPr lang="en-US" dirty="0" smtClean="0"/>
              <a:t>Member #5 (Odd Year)</a:t>
            </a:r>
          </a:p>
          <a:p>
            <a:r>
              <a:rPr lang="en-US" dirty="0" smtClean="0"/>
              <a:t>Member #6 (Odd Year)</a:t>
            </a:r>
          </a:p>
          <a:p>
            <a:r>
              <a:rPr lang="en-US" dirty="0" smtClean="0"/>
              <a:t>Member #7 (Odd Year)</a:t>
            </a:r>
            <a:endParaRPr lang="en-US" dirty="0"/>
          </a:p>
        </p:txBody>
      </p:sp>
    </p:spTree>
    <p:extLst>
      <p:ext uri="{BB962C8B-B14F-4D97-AF65-F5344CB8AC3E}">
        <p14:creationId xmlns:p14="http://schemas.microsoft.com/office/powerpoint/2010/main" val="1293892410"/>
      </p:ext>
    </p:extLst>
  </p:cSld>
  <p:clrMapOvr>
    <a:masterClrMapping/>
  </p:clrMapOvr>
  <mc:AlternateContent xmlns:mc="http://schemas.openxmlformats.org/markup-compatibility/2006" xmlns:p14="http://schemas.microsoft.com/office/powerpoint/2010/main">
    <mc:Choice Requires="p14">
      <p:transition spd="slow" p14:dur="2000" advTm="34339"/>
    </mc:Choice>
    <mc:Fallback xmlns="">
      <p:transition spd="slow" advTm="3433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Configuration (Also 14 Members)</a:t>
            </a:r>
            <a:endParaRPr lang="en-US" dirty="0"/>
          </a:p>
        </p:txBody>
      </p:sp>
      <p:sp>
        <p:nvSpPr>
          <p:cNvPr id="4" name="Text Placeholder 3"/>
          <p:cNvSpPr>
            <a:spLocks noGrp="1"/>
          </p:cNvSpPr>
          <p:nvPr>
            <p:ph type="body" idx="1"/>
          </p:nvPr>
        </p:nvSpPr>
        <p:spPr/>
        <p:txBody>
          <a:bodyPr/>
          <a:lstStyle/>
          <a:p>
            <a:pPr algn="ctr"/>
            <a:r>
              <a:rPr lang="en-US" u="sng" dirty="0" smtClean="0"/>
              <a:t>Officers &amp; Non-Voting Members</a:t>
            </a:r>
            <a:endParaRPr lang="en-US" u="sng" dirty="0"/>
          </a:p>
        </p:txBody>
      </p:sp>
      <p:sp>
        <p:nvSpPr>
          <p:cNvPr id="5" name="Content Placeholder 4"/>
          <p:cNvSpPr>
            <a:spLocks noGrp="1"/>
          </p:cNvSpPr>
          <p:nvPr>
            <p:ph sz="half" idx="2"/>
          </p:nvPr>
        </p:nvSpPr>
        <p:spPr/>
        <p:txBody>
          <a:bodyPr>
            <a:normAutofit/>
          </a:bodyPr>
          <a:lstStyle/>
          <a:p>
            <a:r>
              <a:rPr lang="en-US" dirty="0" smtClean="0"/>
              <a:t>2</a:t>
            </a:r>
            <a:r>
              <a:rPr lang="en-US" baseline="30000" dirty="0" smtClean="0"/>
              <a:t>nd</a:t>
            </a:r>
            <a:r>
              <a:rPr lang="en-US" dirty="0" smtClean="0"/>
              <a:t> Vice President</a:t>
            </a:r>
          </a:p>
          <a:p>
            <a:r>
              <a:rPr lang="en-US" dirty="0" smtClean="0"/>
              <a:t>1</a:t>
            </a:r>
            <a:r>
              <a:rPr lang="en-US" baseline="30000" dirty="0" smtClean="0"/>
              <a:t>st</a:t>
            </a:r>
            <a:r>
              <a:rPr lang="en-US" dirty="0" smtClean="0"/>
              <a:t> Vice President (PLANC)</a:t>
            </a:r>
          </a:p>
          <a:p>
            <a:r>
              <a:rPr lang="en-US" dirty="0" smtClean="0"/>
              <a:t>President (PLANC)</a:t>
            </a:r>
          </a:p>
          <a:p>
            <a:r>
              <a:rPr lang="en-US" dirty="0" smtClean="0"/>
              <a:t>Secretary</a:t>
            </a:r>
          </a:p>
          <a:p>
            <a:r>
              <a:rPr lang="en-US" dirty="0" smtClean="0"/>
              <a:t>Treasurer</a:t>
            </a:r>
          </a:p>
          <a:p>
            <a:r>
              <a:rPr lang="en-US" dirty="0" smtClean="0"/>
              <a:t>Associate Member (Non-Voting)</a:t>
            </a:r>
          </a:p>
          <a:p>
            <a:endParaRPr lang="en-US" dirty="0"/>
          </a:p>
        </p:txBody>
      </p:sp>
      <p:sp>
        <p:nvSpPr>
          <p:cNvPr id="6" name="Text Placeholder 5"/>
          <p:cNvSpPr>
            <a:spLocks noGrp="1"/>
          </p:cNvSpPr>
          <p:nvPr>
            <p:ph type="body" sz="quarter" idx="3"/>
          </p:nvPr>
        </p:nvSpPr>
        <p:spPr/>
        <p:txBody>
          <a:bodyPr/>
          <a:lstStyle/>
          <a:p>
            <a:pPr algn="ctr"/>
            <a:r>
              <a:rPr lang="en-US" u="sng" dirty="0" smtClean="0"/>
              <a:t>At-Large Board Members</a:t>
            </a:r>
            <a:endParaRPr lang="en-US" u="sng" dirty="0"/>
          </a:p>
        </p:txBody>
      </p:sp>
      <p:sp>
        <p:nvSpPr>
          <p:cNvPr id="7" name="Content Placeholder 6"/>
          <p:cNvSpPr>
            <a:spLocks noGrp="1"/>
          </p:cNvSpPr>
          <p:nvPr>
            <p:ph sz="quarter" idx="4"/>
          </p:nvPr>
        </p:nvSpPr>
        <p:spPr/>
        <p:txBody>
          <a:bodyPr>
            <a:normAutofit fontScale="92500" lnSpcReduction="10000"/>
          </a:bodyPr>
          <a:lstStyle/>
          <a:p>
            <a:r>
              <a:rPr lang="en-US" dirty="0" smtClean="0"/>
              <a:t>Member #1 (Even Year)</a:t>
            </a:r>
          </a:p>
          <a:p>
            <a:r>
              <a:rPr lang="en-US" dirty="0" smtClean="0"/>
              <a:t>Member #2 (Even Year)</a:t>
            </a:r>
          </a:p>
          <a:p>
            <a:r>
              <a:rPr lang="en-US" dirty="0" smtClean="0"/>
              <a:t>Member #3 (Even Year)</a:t>
            </a:r>
          </a:p>
          <a:p>
            <a:r>
              <a:rPr lang="en-US" dirty="0" smtClean="0"/>
              <a:t>Member #4 (Even Year)</a:t>
            </a:r>
          </a:p>
          <a:p>
            <a:r>
              <a:rPr lang="en-US" dirty="0" smtClean="0"/>
              <a:t>Member #5 (Odd Year)</a:t>
            </a:r>
          </a:p>
          <a:p>
            <a:r>
              <a:rPr lang="en-US" dirty="0" smtClean="0"/>
              <a:t>Member #6 (Odd Year)</a:t>
            </a:r>
          </a:p>
          <a:p>
            <a:r>
              <a:rPr lang="en-US" dirty="0" smtClean="0"/>
              <a:t>Member #7 (Odd Year)</a:t>
            </a:r>
          </a:p>
          <a:p>
            <a:r>
              <a:rPr lang="en-US" dirty="0" smtClean="0"/>
              <a:t>Member #8 (Odd Year)</a:t>
            </a:r>
          </a:p>
          <a:p>
            <a:endParaRPr lang="en-US" dirty="0"/>
          </a:p>
        </p:txBody>
      </p:sp>
    </p:spTree>
    <p:extLst>
      <p:ext uri="{BB962C8B-B14F-4D97-AF65-F5344CB8AC3E}">
        <p14:creationId xmlns:p14="http://schemas.microsoft.com/office/powerpoint/2010/main" val="3361668659"/>
      </p:ext>
    </p:extLst>
  </p:cSld>
  <p:clrMapOvr>
    <a:masterClrMapping/>
  </p:clrMapOvr>
  <mc:AlternateContent xmlns:mc="http://schemas.openxmlformats.org/markup-compatibility/2006" xmlns:p14="http://schemas.microsoft.com/office/powerpoint/2010/main">
    <mc:Choice Requires="p14">
      <p:transition spd="slow" p14:dur="2000" advTm="44800"/>
    </mc:Choice>
    <mc:Fallback xmlns="">
      <p:transition spd="slow" advTm="448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Benefits of Reorganization</a:t>
            </a:r>
            <a:endParaRPr lang="en-US" dirty="0"/>
          </a:p>
        </p:txBody>
      </p:sp>
      <p:sp>
        <p:nvSpPr>
          <p:cNvPr id="11" name="Content Placeholder 10"/>
          <p:cNvSpPr>
            <a:spLocks noGrp="1"/>
          </p:cNvSpPr>
          <p:nvPr>
            <p:ph idx="1"/>
          </p:nvPr>
        </p:nvSpPr>
        <p:spPr/>
        <p:txBody>
          <a:bodyPr/>
          <a:lstStyle/>
          <a:p>
            <a:r>
              <a:rPr lang="en-US" sz="3600" dirty="0" smtClean="0"/>
              <a:t>Plan conference at least two years in advance</a:t>
            </a:r>
          </a:p>
          <a:p>
            <a:pPr lvl="1"/>
            <a:r>
              <a:rPr lang="en-US" sz="3200" dirty="0" smtClean="0"/>
              <a:t>Easier to make travel plans and budget requests</a:t>
            </a:r>
          </a:p>
          <a:p>
            <a:pPr lvl="1"/>
            <a:r>
              <a:rPr lang="en-US" sz="3200" dirty="0" smtClean="0"/>
              <a:t>More attractive position for potential officers</a:t>
            </a:r>
          </a:p>
          <a:p>
            <a:pPr marL="457200" lvl="1" indent="0">
              <a:buNone/>
            </a:pPr>
            <a:endParaRPr lang="en-US" sz="3200" dirty="0" smtClean="0"/>
          </a:p>
          <a:p>
            <a:r>
              <a:rPr lang="en-US" sz="3600" dirty="0" smtClean="0"/>
              <a:t>Continuity in PLANC membership</a:t>
            </a:r>
          </a:p>
          <a:p>
            <a:pPr lvl="1"/>
            <a:r>
              <a:rPr lang="en-US" sz="3200" dirty="0" smtClean="0"/>
              <a:t>Other APLAs have multi-year terms for their presidents</a:t>
            </a:r>
          </a:p>
          <a:p>
            <a:pPr lvl="1"/>
            <a:r>
              <a:rPr lang="en-US" sz="3200" dirty="0" smtClean="0"/>
              <a:t>Better-able to represent NAPLA’s membership </a:t>
            </a:r>
          </a:p>
          <a:p>
            <a:endParaRPr lang="en-US" dirty="0" smtClean="0"/>
          </a:p>
          <a:p>
            <a:endParaRPr lang="en-US" dirty="0"/>
          </a:p>
        </p:txBody>
      </p:sp>
    </p:spTree>
    <p:extLst>
      <p:ext uri="{BB962C8B-B14F-4D97-AF65-F5344CB8AC3E}">
        <p14:creationId xmlns:p14="http://schemas.microsoft.com/office/powerpoint/2010/main" val="65822548"/>
      </p:ext>
    </p:extLst>
  </p:cSld>
  <p:clrMapOvr>
    <a:masterClrMapping/>
  </p:clrMapOvr>
  <mc:AlternateContent xmlns:mc="http://schemas.openxmlformats.org/markup-compatibility/2006" xmlns:p14="http://schemas.microsoft.com/office/powerpoint/2010/main">
    <mc:Choice Requires="p14">
      <p:transition spd="slow" p14:dur="2000" advTm="68654"/>
    </mc:Choice>
    <mc:Fallback xmlns="">
      <p:transition spd="slow" advTm="6865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dirty="0" smtClean="0"/>
              <a:t>Membership Report (As of May 31, 2016)</a:t>
            </a:r>
            <a:endParaRPr lang="en-US" sz="4800" b="1" dirty="0"/>
          </a:p>
        </p:txBody>
      </p:sp>
      <p:sp>
        <p:nvSpPr>
          <p:cNvPr id="5" name="Content Placeholder 4"/>
          <p:cNvSpPr>
            <a:spLocks noGrp="1"/>
          </p:cNvSpPr>
          <p:nvPr>
            <p:ph idx="1"/>
          </p:nvPr>
        </p:nvSpPr>
        <p:spPr/>
        <p:txBody>
          <a:bodyPr>
            <a:normAutofit lnSpcReduction="10000"/>
          </a:bodyPr>
          <a:lstStyle/>
          <a:p>
            <a:pPr marL="0" indent="0">
              <a:buNone/>
            </a:pPr>
            <a:r>
              <a:rPr lang="en-US" b="1" u="sng" dirty="0" smtClean="0"/>
              <a:t>2015-2016 Membership:</a:t>
            </a:r>
          </a:p>
          <a:p>
            <a:pPr lvl="1">
              <a:buFont typeface="Wingdings" panose="05000000000000000000" pitchFamily="2" charset="2"/>
              <a:buChar char="v"/>
            </a:pPr>
            <a:r>
              <a:rPr lang="en-US" dirty="0" smtClean="0"/>
              <a:t>  </a:t>
            </a:r>
            <a:r>
              <a:rPr lang="en-US" sz="2800" dirty="0" smtClean="0"/>
              <a:t>Regular:   190 </a:t>
            </a:r>
          </a:p>
          <a:p>
            <a:pPr lvl="1">
              <a:buFont typeface="Wingdings" panose="05000000000000000000" pitchFamily="2" charset="2"/>
              <a:buChar char="v"/>
            </a:pPr>
            <a:r>
              <a:rPr lang="en-US" sz="2800" dirty="0" smtClean="0"/>
              <a:t> Associate:  126</a:t>
            </a:r>
          </a:p>
          <a:p>
            <a:pPr lvl="1">
              <a:buFont typeface="Wingdings" panose="05000000000000000000" pitchFamily="2" charset="2"/>
              <a:buChar char="v"/>
            </a:pPr>
            <a:r>
              <a:rPr lang="en-US" sz="2800" b="1" dirty="0" smtClean="0"/>
              <a:t> Total:  316*</a:t>
            </a:r>
            <a:endParaRPr lang="en-US" sz="2800" dirty="0" smtClean="0"/>
          </a:p>
          <a:p>
            <a:pPr marL="0" indent="0">
              <a:buNone/>
            </a:pPr>
            <a:r>
              <a:rPr lang="en-US" dirty="0" smtClean="0"/>
              <a:t>*Note: Does not include all PLANC Conference attendees (will be updated after PLANC).</a:t>
            </a:r>
          </a:p>
          <a:p>
            <a:pPr marL="0" indent="0">
              <a:buNone/>
            </a:pPr>
            <a:r>
              <a:rPr lang="en-US" dirty="0" smtClean="0"/>
              <a:t/>
            </a:r>
            <a:br>
              <a:rPr lang="en-US" dirty="0" smtClean="0"/>
            </a:br>
            <a:r>
              <a:rPr lang="en-US" b="1" u="sng" dirty="0" smtClean="0"/>
              <a:t>Past Totals:</a:t>
            </a:r>
          </a:p>
          <a:p>
            <a:pPr lvl="1">
              <a:buFont typeface="Wingdings" panose="05000000000000000000" pitchFamily="2" charset="2"/>
              <a:buChar char="v"/>
            </a:pPr>
            <a:r>
              <a:rPr lang="en-US" sz="2800" dirty="0" smtClean="0"/>
              <a:t>2014-2015:  365</a:t>
            </a:r>
          </a:p>
          <a:p>
            <a:pPr lvl="1">
              <a:buFont typeface="Wingdings" panose="05000000000000000000" pitchFamily="2" charset="2"/>
              <a:buChar char="v"/>
            </a:pPr>
            <a:r>
              <a:rPr lang="en-US" sz="2800" dirty="0" smtClean="0"/>
              <a:t>2013-2014:  330</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96464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Scholarship Report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Scholarship application was released in December.</a:t>
            </a:r>
          </a:p>
          <a:p>
            <a:r>
              <a:rPr lang="en-US" dirty="0" smtClean="0"/>
              <a:t>Applications were received by April 1</a:t>
            </a:r>
            <a:r>
              <a:rPr lang="en-US" baseline="30000" dirty="0" smtClean="0"/>
              <a:t>st</a:t>
            </a:r>
            <a:r>
              <a:rPr lang="en-US" dirty="0" smtClean="0"/>
              <a:t>. </a:t>
            </a:r>
          </a:p>
          <a:p>
            <a:r>
              <a:rPr lang="en-US" dirty="0" smtClean="0"/>
              <a:t>Recipients were notified in early May of their scholarship amount based on their application. </a:t>
            </a:r>
          </a:p>
          <a:p>
            <a:r>
              <a:rPr lang="en-US" b="1" dirty="0" smtClean="0"/>
              <a:t>Scholarship Committee: </a:t>
            </a:r>
          </a:p>
          <a:p>
            <a:pPr marL="0" indent="0">
              <a:buNone/>
            </a:pPr>
            <a:r>
              <a:rPr lang="en-US" dirty="0" smtClean="0"/>
              <a:t>Chair- Stephanie Ripley, Associate Director of Pre-Professional Advising, Tufts University</a:t>
            </a:r>
          </a:p>
          <a:p>
            <a:pPr marL="0" indent="0">
              <a:buNone/>
            </a:pPr>
            <a:endParaRPr lang="en-US" dirty="0" smtClean="0"/>
          </a:p>
          <a:p>
            <a:pPr marL="0" indent="0">
              <a:buNone/>
            </a:pPr>
            <a:r>
              <a:rPr lang="en-US" dirty="0" smtClean="0"/>
              <a:t>Anne Grieves, Pre-Law /Graduate School Advisor, Northeastern University</a:t>
            </a:r>
          </a:p>
          <a:p>
            <a:pPr marL="0" indent="0">
              <a:buNone/>
            </a:pPr>
            <a:endParaRPr lang="en-US" dirty="0" smtClean="0"/>
          </a:p>
          <a:p>
            <a:pPr marL="0" indent="0">
              <a:buNone/>
            </a:pPr>
            <a:r>
              <a:rPr lang="en-US" dirty="0" smtClean="0"/>
              <a:t>Michelle Shaw, Associate Director/Pre-Law Advisor, Williams College Career Center</a:t>
            </a:r>
          </a:p>
        </p:txBody>
      </p:sp>
    </p:spTree>
    <p:extLst>
      <p:ext uri="{BB962C8B-B14F-4D97-AF65-F5344CB8AC3E}">
        <p14:creationId xmlns:p14="http://schemas.microsoft.com/office/powerpoint/2010/main" val="158320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Communications and Strategic Initiatives (CSI) Committee</a:t>
            </a:r>
            <a:endParaRPr lang="en-US" b="1" dirty="0"/>
          </a:p>
        </p:txBody>
      </p:sp>
      <p:sp>
        <p:nvSpPr>
          <p:cNvPr id="3" name="Content Placeholder 2"/>
          <p:cNvSpPr>
            <a:spLocks noGrp="1"/>
          </p:cNvSpPr>
          <p:nvPr>
            <p:ph idx="1"/>
          </p:nvPr>
        </p:nvSpPr>
        <p:spPr>
          <a:xfrm>
            <a:off x="2406157" y="1725882"/>
            <a:ext cx="3039762" cy="981525"/>
          </a:xfrm>
        </p:spPr>
        <p:txBody>
          <a:bodyPr>
            <a:normAutofit/>
          </a:bodyPr>
          <a:lstStyle/>
          <a:p>
            <a:pPr marL="0" indent="0">
              <a:buNone/>
            </a:pPr>
            <a:r>
              <a:rPr lang="en-US" sz="3200" dirty="0" smtClean="0"/>
              <a:t>Nancy Gibson</a:t>
            </a:r>
          </a:p>
          <a:p>
            <a:pPr marL="457200" lvl="1" indent="0">
              <a:buNone/>
            </a:pPr>
            <a:r>
              <a:rPr lang="en-US" sz="2800" dirty="0" smtClean="0"/>
              <a:t>Bates College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44" y="1241250"/>
            <a:ext cx="1759551" cy="17595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12" y="2405487"/>
            <a:ext cx="1800339" cy="18003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43" y="3607576"/>
            <a:ext cx="1759551" cy="17595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313" y="4705652"/>
            <a:ext cx="1800339" cy="1795849"/>
          </a:xfrm>
          <a:prstGeom prst="rect">
            <a:avLst/>
          </a:prstGeom>
        </p:spPr>
      </p:pic>
      <p:sp>
        <p:nvSpPr>
          <p:cNvPr id="8" name="TextBox 7"/>
          <p:cNvSpPr txBox="1"/>
          <p:nvPr/>
        </p:nvSpPr>
        <p:spPr>
          <a:xfrm>
            <a:off x="6183204" y="2797824"/>
            <a:ext cx="3196280" cy="1015663"/>
          </a:xfrm>
          <a:prstGeom prst="rect">
            <a:avLst/>
          </a:prstGeom>
          <a:noFill/>
        </p:spPr>
        <p:txBody>
          <a:bodyPr wrap="square" rtlCol="0">
            <a:spAutoFit/>
          </a:bodyPr>
          <a:lstStyle/>
          <a:p>
            <a:r>
              <a:rPr lang="en-US" sz="3200" dirty="0"/>
              <a:t>Tom Rozinski</a:t>
            </a:r>
          </a:p>
          <a:p>
            <a:pPr lvl="1"/>
            <a:r>
              <a:rPr lang="en-US" sz="2800" dirty="0" err="1"/>
              <a:t>Touro</a:t>
            </a:r>
            <a:r>
              <a:rPr lang="en-US" sz="2800" dirty="0"/>
              <a:t> University</a:t>
            </a:r>
          </a:p>
        </p:txBody>
      </p:sp>
      <p:sp>
        <p:nvSpPr>
          <p:cNvPr id="9" name="TextBox 8"/>
          <p:cNvSpPr txBox="1"/>
          <p:nvPr/>
        </p:nvSpPr>
        <p:spPr>
          <a:xfrm>
            <a:off x="2344373" y="3841020"/>
            <a:ext cx="3163329" cy="1292662"/>
          </a:xfrm>
          <a:prstGeom prst="rect">
            <a:avLst/>
          </a:prstGeom>
          <a:noFill/>
        </p:spPr>
        <p:txBody>
          <a:bodyPr wrap="square" rtlCol="0">
            <a:spAutoFit/>
          </a:bodyPr>
          <a:lstStyle/>
          <a:p>
            <a:r>
              <a:rPr lang="en-US" sz="3200" dirty="0"/>
              <a:t>Michael Vitlip</a:t>
            </a:r>
          </a:p>
          <a:p>
            <a:pPr lvl="1"/>
            <a:r>
              <a:rPr lang="en-US" sz="2800" dirty="0"/>
              <a:t>Drexel University</a:t>
            </a:r>
          </a:p>
          <a:p>
            <a:endParaRPr lang="en-US" dirty="0"/>
          </a:p>
        </p:txBody>
      </p:sp>
      <p:sp>
        <p:nvSpPr>
          <p:cNvPr id="10" name="TextBox 9"/>
          <p:cNvSpPr txBox="1"/>
          <p:nvPr/>
        </p:nvSpPr>
        <p:spPr>
          <a:xfrm>
            <a:off x="3863546" y="5133682"/>
            <a:ext cx="5379307" cy="1292662"/>
          </a:xfrm>
          <a:prstGeom prst="rect">
            <a:avLst/>
          </a:prstGeom>
          <a:noFill/>
        </p:spPr>
        <p:txBody>
          <a:bodyPr wrap="square" rtlCol="0">
            <a:spAutoFit/>
          </a:bodyPr>
          <a:lstStyle/>
          <a:p>
            <a:r>
              <a:rPr lang="en-US" sz="3200" dirty="0"/>
              <a:t>Michelle </a:t>
            </a:r>
            <a:r>
              <a:rPr lang="en-US" sz="3200" dirty="0" smtClean="0"/>
              <a:t>Yingling </a:t>
            </a:r>
            <a:r>
              <a:rPr lang="en-US" sz="3200" dirty="0"/>
              <a:t>(Offenberger) </a:t>
            </a:r>
          </a:p>
          <a:p>
            <a:pPr lvl="1"/>
            <a:r>
              <a:rPr lang="en-US" sz="2800" dirty="0"/>
              <a:t>University of Pittsburgh</a:t>
            </a:r>
          </a:p>
          <a:p>
            <a:endParaRPr lang="en-US" dirty="0"/>
          </a:p>
        </p:txBody>
      </p:sp>
    </p:spTree>
    <p:extLst>
      <p:ext uri="{BB962C8B-B14F-4D97-AF65-F5344CB8AC3E}">
        <p14:creationId xmlns:p14="http://schemas.microsoft.com/office/powerpoint/2010/main" val="3968250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President’s Report</a:t>
            </a:r>
            <a:endParaRPr lang="en-US" b="1" dirty="0">
              <a:latin typeface="+mn-lt"/>
            </a:endParaRPr>
          </a:p>
        </p:txBody>
      </p:sp>
      <p:sp>
        <p:nvSpPr>
          <p:cNvPr id="3" name="Content Placeholder 2"/>
          <p:cNvSpPr>
            <a:spLocks noGrp="1"/>
          </p:cNvSpPr>
          <p:nvPr>
            <p:ph idx="1"/>
          </p:nvPr>
        </p:nvSpPr>
        <p:spPr>
          <a:xfrm>
            <a:off x="838200" y="1432432"/>
            <a:ext cx="10451592" cy="4736548"/>
          </a:xfrm>
        </p:spPr>
        <p:txBody>
          <a:bodyPr>
            <a:normAutofit fontScale="25000" lnSpcReduction="20000"/>
          </a:bodyPr>
          <a:lstStyle/>
          <a:p>
            <a:pPr marL="0" indent="0">
              <a:lnSpc>
                <a:spcPct val="120000"/>
              </a:lnSpc>
              <a:spcBef>
                <a:spcPts val="0"/>
              </a:spcBef>
              <a:buNone/>
            </a:pPr>
            <a:r>
              <a:rPr lang="en-US" sz="6000" b="1" u="sng" dirty="0" smtClean="0"/>
              <a:t>The 2015-2016 NAPLA Board</a:t>
            </a:r>
          </a:p>
          <a:p>
            <a:pPr marL="0" indent="0">
              <a:lnSpc>
                <a:spcPct val="120000"/>
              </a:lnSpc>
              <a:spcBef>
                <a:spcPts val="0"/>
              </a:spcBef>
              <a:buNone/>
            </a:pPr>
            <a:r>
              <a:rPr lang="en-US" sz="6000" b="1" dirty="0" smtClean="0"/>
              <a:t>Officers: </a:t>
            </a:r>
          </a:p>
          <a:p>
            <a:pPr marL="0" indent="0">
              <a:lnSpc>
                <a:spcPct val="120000"/>
              </a:lnSpc>
              <a:spcBef>
                <a:spcPts val="0"/>
              </a:spcBef>
              <a:buNone/>
            </a:pPr>
            <a:r>
              <a:rPr lang="en-US" sz="6000" b="1" dirty="0" smtClean="0"/>
              <a:t>President </a:t>
            </a:r>
            <a:r>
              <a:rPr lang="en-US" sz="6000" dirty="0" smtClean="0"/>
              <a:t>-- </a:t>
            </a:r>
            <a:r>
              <a:rPr lang="en-US" sz="6000" i="1" dirty="0" smtClean="0"/>
              <a:t>Ana Droscoski (Johns Hopkins University)</a:t>
            </a:r>
          </a:p>
          <a:p>
            <a:pPr marL="0" indent="0">
              <a:lnSpc>
                <a:spcPct val="120000"/>
              </a:lnSpc>
              <a:spcBef>
                <a:spcPts val="0"/>
              </a:spcBef>
              <a:buNone/>
            </a:pPr>
            <a:r>
              <a:rPr lang="en-US" sz="6000" b="1" dirty="0" smtClean="0"/>
              <a:t>President-Elect</a:t>
            </a:r>
            <a:r>
              <a:rPr lang="en-US" sz="6000" dirty="0" smtClean="0"/>
              <a:t> -- </a:t>
            </a:r>
            <a:r>
              <a:rPr lang="en-US" sz="6000" i="1" dirty="0" smtClean="0"/>
              <a:t>Kyle </a:t>
            </a:r>
            <a:r>
              <a:rPr lang="en-US" sz="6000" i="1" dirty="0" err="1" smtClean="0"/>
              <a:t>Kopko</a:t>
            </a:r>
            <a:r>
              <a:rPr lang="en-US" sz="6000" i="1" dirty="0" smtClean="0"/>
              <a:t> (Elizabethtown College)</a:t>
            </a:r>
          </a:p>
          <a:p>
            <a:pPr marL="0" indent="0">
              <a:lnSpc>
                <a:spcPct val="120000"/>
              </a:lnSpc>
              <a:spcBef>
                <a:spcPts val="0"/>
              </a:spcBef>
              <a:buNone/>
            </a:pPr>
            <a:r>
              <a:rPr lang="en-US" sz="6000" b="1" dirty="0" smtClean="0"/>
              <a:t>Immediate-Past President </a:t>
            </a:r>
            <a:r>
              <a:rPr lang="en-US" sz="6000" dirty="0" smtClean="0"/>
              <a:t>-- </a:t>
            </a:r>
            <a:r>
              <a:rPr lang="en-US" sz="6000" i="1" dirty="0" smtClean="0"/>
              <a:t>Karen </a:t>
            </a:r>
            <a:r>
              <a:rPr lang="en-US" sz="6000" i="1" dirty="0" err="1" smtClean="0"/>
              <a:t>Graziano</a:t>
            </a:r>
            <a:r>
              <a:rPr lang="en-US" sz="6000" i="1" dirty="0" smtClean="0"/>
              <a:t> (Villanova University)</a:t>
            </a:r>
          </a:p>
          <a:p>
            <a:pPr marL="0" indent="0">
              <a:lnSpc>
                <a:spcPct val="120000"/>
              </a:lnSpc>
              <a:spcBef>
                <a:spcPts val="0"/>
              </a:spcBef>
              <a:buNone/>
            </a:pPr>
            <a:r>
              <a:rPr lang="en-US" sz="6000" b="1" dirty="0" smtClean="0"/>
              <a:t>Secretary</a:t>
            </a:r>
            <a:r>
              <a:rPr lang="en-US" sz="6000" dirty="0" smtClean="0"/>
              <a:t> -- </a:t>
            </a:r>
            <a:r>
              <a:rPr lang="en-US" sz="6000" i="1" dirty="0" smtClean="0"/>
              <a:t>Nancy Gibson (Bates College; current and interim Secretary); </a:t>
            </a:r>
            <a:r>
              <a:rPr lang="en-US" sz="6000" i="1" dirty="0"/>
              <a:t>Sandi DiMola (</a:t>
            </a:r>
            <a:r>
              <a:rPr lang="en-US" sz="6000" i="1" dirty="0" err="1"/>
              <a:t>Carlow</a:t>
            </a:r>
            <a:r>
              <a:rPr lang="en-US" sz="6000" i="1" dirty="0"/>
              <a:t> University; resigned as Secretary</a:t>
            </a:r>
            <a:r>
              <a:rPr lang="en-US" sz="6000" i="1" dirty="0" smtClean="0"/>
              <a:t>) </a:t>
            </a:r>
          </a:p>
          <a:p>
            <a:pPr marL="0" indent="0">
              <a:lnSpc>
                <a:spcPct val="120000"/>
              </a:lnSpc>
              <a:spcBef>
                <a:spcPts val="0"/>
              </a:spcBef>
              <a:buNone/>
            </a:pPr>
            <a:r>
              <a:rPr lang="en-US" sz="6000" b="1" dirty="0" smtClean="0"/>
              <a:t>Treasurer</a:t>
            </a:r>
            <a:r>
              <a:rPr lang="en-US" sz="6000" dirty="0" smtClean="0"/>
              <a:t> -- </a:t>
            </a:r>
            <a:r>
              <a:rPr lang="en-US" sz="6000" i="1" dirty="0" smtClean="0"/>
              <a:t>Dianne McDonald  (</a:t>
            </a:r>
            <a:r>
              <a:rPr lang="en-US" sz="6000" i="1" dirty="0" err="1" smtClean="0"/>
              <a:t>Bucknell</a:t>
            </a:r>
            <a:r>
              <a:rPr lang="en-US" sz="6000" i="1" dirty="0" smtClean="0"/>
              <a:t> University)</a:t>
            </a:r>
          </a:p>
          <a:p>
            <a:pPr marL="0" indent="0">
              <a:lnSpc>
                <a:spcPct val="120000"/>
              </a:lnSpc>
              <a:spcBef>
                <a:spcPts val="0"/>
              </a:spcBef>
              <a:buNone/>
            </a:pPr>
            <a:endParaRPr lang="en-US" sz="6000" b="1" dirty="0" smtClean="0"/>
          </a:p>
          <a:p>
            <a:pPr marL="0" indent="0">
              <a:lnSpc>
                <a:spcPct val="120000"/>
              </a:lnSpc>
              <a:spcBef>
                <a:spcPts val="0"/>
              </a:spcBef>
              <a:buNone/>
            </a:pPr>
            <a:r>
              <a:rPr lang="en-US" sz="6000" b="1" dirty="0" smtClean="0"/>
              <a:t>At-Large Board Members:</a:t>
            </a:r>
          </a:p>
          <a:p>
            <a:pPr marL="0" indent="0">
              <a:lnSpc>
                <a:spcPct val="120000"/>
              </a:lnSpc>
              <a:spcBef>
                <a:spcPts val="0"/>
              </a:spcBef>
              <a:buNone/>
            </a:pPr>
            <a:r>
              <a:rPr lang="en-US" sz="6000" i="1" dirty="0" smtClean="0"/>
              <a:t>Anne Grieves (Northeastern University), Stephanie Ripley (Tufts University), Tom Rozinski (</a:t>
            </a:r>
            <a:r>
              <a:rPr lang="en-US" sz="6000" i="1" dirty="0" err="1" smtClean="0"/>
              <a:t>Touro</a:t>
            </a:r>
            <a:r>
              <a:rPr lang="en-US" sz="6000" i="1" dirty="0" smtClean="0"/>
              <a:t> College), </a:t>
            </a:r>
            <a:r>
              <a:rPr lang="en-US" sz="6000" i="1" dirty="0"/>
              <a:t>Michelle </a:t>
            </a:r>
            <a:r>
              <a:rPr lang="en-US" sz="6000" i="1" dirty="0" smtClean="0"/>
              <a:t>Shaw (Williams College), Victoria Turco (Georgetown University), Michael </a:t>
            </a:r>
            <a:r>
              <a:rPr lang="en-US" sz="6000" i="1" dirty="0" err="1" smtClean="0"/>
              <a:t>Vitlip</a:t>
            </a:r>
            <a:r>
              <a:rPr lang="en-US" sz="6000" i="1" dirty="0" smtClean="0"/>
              <a:t> (Drexel University)</a:t>
            </a:r>
          </a:p>
          <a:p>
            <a:pPr marL="0" indent="0">
              <a:lnSpc>
                <a:spcPct val="120000"/>
              </a:lnSpc>
              <a:spcBef>
                <a:spcPts val="0"/>
              </a:spcBef>
              <a:buNone/>
            </a:pPr>
            <a:endParaRPr lang="en-US" sz="6000" b="1" dirty="0" smtClean="0"/>
          </a:p>
          <a:p>
            <a:pPr marL="0" indent="0">
              <a:lnSpc>
                <a:spcPct val="120000"/>
              </a:lnSpc>
              <a:spcBef>
                <a:spcPts val="0"/>
              </a:spcBef>
              <a:buNone/>
            </a:pPr>
            <a:r>
              <a:rPr lang="en-US" sz="6000" b="1" dirty="0" smtClean="0"/>
              <a:t>Designated Member of PLANC </a:t>
            </a:r>
            <a:r>
              <a:rPr lang="en-US" sz="6000" dirty="0" smtClean="0"/>
              <a:t>-- </a:t>
            </a:r>
            <a:r>
              <a:rPr lang="en-US" sz="6000" i="1" dirty="0" smtClean="0"/>
              <a:t>Ursula Olender (Middlebury College)</a:t>
            </a:r>
          </a:p>
          <a:p>
            <a:pPr marL="0" indent="0">
              <a:lnSpc>
                <a:spcPct val="120000"/>
              </a:lnSpc>
              <a:spcBef>
                <a:spcPts val="0"/>
              </a:spcBef>
              <a:buNone/>
            </a:pPr>
            <a:r>
              <a:rPr lang="en-US" sz="6000" b="1" dirty="0" smtClean="0"/>
              <a:t>Associate Member/Law School Representative </a:t>
            </a:r>
            <a:r>
              <a:rPr lang="en-US" sz="6000" dirty="0" smtClean="0"/>
              <a:t>-- </a:t>
            </a:r>
            <a:r>
              <a:rPr lang="en-US" sz="6000" i="1" dirty="0" smtClean="0"/>
              <a:t>Allie Linsenmeyer (University </a:t>
            </a:r>
            <a:r>
              <a:rPr lang="en-US" sz="6000" i="1" dirty="0"/>
              <a:t>of Pittsburgh School of </a:t>
            </a:r>
            <a:r>
              <a:rPr lang="en-US" sz="6000" i="1" dirty="0" smtClean="0"/>
              <a:t>Law)</a:t>
            </a:r>
          </a:p>
          <a:p>
            <a:pPr marL="0" indent="0">
              <a:buNone/>
            </a:pPr>
            <a:endParaRPr lang="en-US" sz="6000" dirty="0"/>
          </a:p>
          <a:p>
            <a:pPr marL="0" indent="0">
              <a:lnSpc>
                <a:spcPct val="120000"/>
              </a:lnSpc>
              <a:spcBef>
                <a:spcPts val="0"/>
              </a:spcBef>
              <a:buNone/>
            </a:pPr>
            <a:r>
              <a:rPr lang="en-US" sz="6000" b="1" u="sng" dirty="0" smtClean="0"/>
              <a:t>2015-2016 as Strategic Planning Year</a:t>
            </a:r>
          </a:p>
          <a:p>
            <a:pPr marL="0" indent="0">
              <a:lnSpc>
                <a:spcPct val="120000"/>
              </a:lnSpc>
              <a:spcBef>
                <a:spcPts val="0"/>
              </a:spcBef>
              <a:buNone/>
            </a:pPr>
            <a:r>
              <a:rPr lang="en-US" sz="6000" dirty="0" smtClean="0"/>
              <a:t>As 2016 was a PLANC Conference year, Kyle </a:t>
            </a:r>
            <a:r>
              <a:rPr lang="en-US" sz="6000" dirty="0" err="1"/>
              <a:t>Kopko</a:t>
            </a:r>
            <a:r>
              <a:rPr lang="en-US" sz="6000" dirty="0"/>
              <a:t>, NAPLA’s </a:t>
            </a:r>
            <a:r>
              <a:rPr lang="en-US" sz="6000" dirty="0" smtClean="0"/>
              <a:t>President-Elect, managed </a:t>
            </a:r>
            <a:r>
              <a:rPr lang="en-US" sz="6000" dirty="0"/>
              <a:t>the </a:t>
            </a:r>
            <a:r>
              <a:rPr lang="en-US" sz="6000" dirty="0" smtClean="0"/>
              <a:t>Strategic Plan effort </a:t>
            </a:r>
            <a:r>
              <a:rPr lang="en-US" sz="6000" dirty="0"/>
              <a:t>in lieu of chairing a</a:t>
            </a:r>
            <a:r>
              <a:rPr lang="en-US" sz="6000" dirty="0" smtClean="0"/>
              <a:t> </a:t>
            </a:r>
            <a:r>
              <a:rPr lang="en-US" sz="6000" dirty="0"/>
              <a:t>NAPLA </a:t>
            </a:r>
            <a:r>
              <a:rPr lang="en-US" sz="6000" dirty="0" smtClean="0"/>
              <a:t>conference.</a:t>
            </a:r>
          </a:p>
        </p:txBody>
      </p:sp>
    </p:spTree>
    <p:extLst>
      <p:ext uri="{BB962C8B-B14F-4D97-AF65-F5344CB8AC3E}">
        <p14:creationId xmlns:p14="http://schemas.microsoft.com/office/powerpoint/2010/main" val="4092677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Committee Initiatives</a:t>
            </a:r>
            <a:endParaRPr lang="en-US" dirty="0"/>
          </a:p>
        </p:txBody>
      </p:sp>
      <p:sp>
        <p:nvSpPr>
          <p:cNvPr id="3" name="Content Placeholder 2"/>
          <p:cNvSpPr>
            <a:spLocks noGrp="1"/>
          </p:cNvSpPr>
          <p:nvPr>
            <p:ph idx="1"/>
          </p:nvPr>
        </p:nvSpPr>
        <p:spPr/>
        <p:txBody>
          <a:bodyPr>
            <a:normAutofit/>
          </a:bodyPr>
          <a:lstStyle/>
          <a:p>
            <a:r>
              <a:rPr lang="en-US" sz="3200" dirty="0" smtClean="0"/>
              <a:t>NAPLAConference.org</a:t>
            </a:r>
          </a:p>
          <a:p>
            <a:pPr lvl="1"/>
            <a:r>
              <a:rPr lang="en-US" sz="2800" dirty="0" smtClean="0"/>
              <a:t>Current Domain Situation</a:t>
            </a:r>
          </a:p>
          <a:p>
            <a:pPr lvl="1"/>
            <a:endParaRPr lang="en-US" sz="2800" dirty="0" smtClean="0"/>
          </a:p>
          <a:p>
            <a:r>
              <a:rPr lang="en-US" sz="3200" dirty="0" smtClean="0"/>
              <a:t>Website Revisions</a:t>
            </a:r>
          </a:p>
          <a:p>
            <a:pPr lvl="1"/>
            <a:r>
              <a:rPr lang="en-US" sz="2800" dirty="0" smtClean="0"/>
              <a:t>NAPLA Webinars still available on website</a:t>
            </a:r>
          </a:p>
          <a:p>
            <a:pPr lvl="1"/>
            <a:endParaRPr lang="en-US" sz="2800" dirty="0" smtClean="0"/>
          </a:p>
          <a:p>
            <a:r>
              <a:rPr lang="en-US" sz="3200" dirty="0" smtClean="0"/>
              <a:t>Transitioning to new membership software</a:t>
            </a:r>
          </a:p>
          <a:p>
            <a:pPr lvl="1"/>
            <a:r>
              <a:rPr lang="en-US" sz="2800" dirty="0" smtClean="0"/>
              <a:t>May notice some small changes in feel of website and emails</a:t>
            </a:r>
          </a:p>
        </p:txBody>
      </p:sp>
    </p:spTree>
    <p:extLst>
      <p:ext uri="{BB962C8B-B14F-4D97-AF65-F5344CB8AC3E}">
        <p14:creationId xmlns:p14="http://schemas.microsoft.com/office/powerpoint/2010/main" val="2668633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Staying Connected with NAPLA</a:t>
            </a:r>
            <a:endParaRPr lang="en-US" dirty="0"/>
          </a:p>
        </p:txBody>
      </p:sp>
      <p:sp>
        <p:nvSpPr>
          <p:cNvPr id="3" name="Content Placeholder 2"/>
          <p:cNvSpPr>
            <a:spLocks noGrp="1"/>
          </p:cNvSpPr>
          <p:nvPr>
            <p:ph idx="1"/>
          </p:nvPr>
        </p:nvSpPr>
        <p:spPr/>
        <p:txBody>
          <a:bodyPr>
            <a:normAutofit/>
          </a:bodyPr>
          <a:lstStyle/>
          <a:p>
            <a:r>
              <a:rPr lang="en-US" sz="3200" dirty="0" smtClean="0"/>
              <a:t>Website</a:t>
            </a:r>
          </a:p>
          <a:p>
            <a:pPr lvl="1"/>
            <a:r>
              <a:rPr lang="en-US" dirty="0" smtClean="0"/>
              <a:t>NAPLAConference.org</a:t>
            </a:r>
          </a:p>
          <a:p>
            <a:pPr lvl="1"/>
            <a:endParaRPr lang="en-US" sz="2400" dirty="0" smtClean="0"/>
          </a:p>
          <a:p>
            <a:r>
              <a:rPr lang="en-US" sz="3200" dirty="0" smtClean="0"/>
              <a:t>Emails</a:t>
            </a:r>
          </a:p>
          <a:p>
            <a:pPr lvl="1"/>
            <a:r>
              <a:rPr lang="en-US" dirty="0" smtClean="0"/>
              <a:t>If not receiving, contact </a:t>
            </a:r>
            <a:r>
              <a:rPr lang="en-US" dirty="0" smtClean="0">
                <a:hlinkClick r:id="rId2"/>
              </a:rPr>
              <a:t>Vitlip@Drexel.edu</a:t>
            </a:r>
            <a:endParaRPr lang="en-US" dirty="0" smtClean="0"/>
          </a:p>
          <a:p>
            <a:pPr lvl="1"/>
            <a:endParaRPr lang="en-US" sz="2400" dirty="0" smtClean="0"/>
          </a:p>
          <a:p>
            <a:r>
              <a:rPr lang="en-US" sz="3200" dirty="0" smtClean="0"/>
              <a:t>LinkedIn Group</a:t>
            </a:r>
          </a:p>
          <a:p>
            <a:pPr lvl="1"/>
            <a:r>
              <a:rPr lang="en-US" dirty="0" smtClean="0"/>
              <a:t>NAPLA – The Northeast Association of Pre-Law Advisors</a:t>
            </a:r>
          </a:p>
          <a:p>
            <a:pPr lvl="1"/>
            <a:r>
              <a:rPr lang="en-US" sz="2400" dirty="0" smtClean="0"/>
              <a:t>Join the conversation!</a:t>
            </a:r>
          </a:p>
        </p:txBody>
      </p:sp>
    </p:spTree>
    <p:extLst>
      <p:ext uri="{BB962C8B-B14F-4D97-AF65-F5344CB8AC3E}">
        <p14:creationId xmlns:p14="http://schemas.microsoft.com/office/powerpoint/2010/main" val="3725976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Nominating Committee Report</a:t>
            </a:r>
          </a:p>
        </p:txBody>
      </p:sp>
      <p:sp>
        <p:nvSpPr>
          <p:cNvPr id="3" name="Content Placeholder 2"/>
          <p:cNvSpPr>
            <a:spLocks noGrp="1"/>
          </p:cNvSpPr>
          <p:nvPr>
            <p:ph idx="1"/>
          </p:nvPr>
        </p:nvSpPr>
        <p:spPr/>
        <p:txBody>
          <a:bodyPr>
            <a:normAutofit lnSpcReduction="10000"/>
          </a:bodyPr>
          <a:lstStyle/>
          <a:p>
            <a:r>
              <a:rPr lang="en-US" b="1" dirty="0"/>
              <a:t>June 1-30 </a:t>
            </a:r>
            <a:r>
              <a:rPr lang="en-US" dirty="0"/>
              <a:t>- Online Election </a:t>
            </a:r>
          </a:p>
          <a:p>
            <a:r>
              <a:rPr lang="en-US" b="1" dirty="0"/>
              <a:t>July 1 </a:t>
            </a:r>
            <a:r>
              <a:rPr lang="en-US" dirty="0"/>
              <a:t>- Election Results Announced </a:t>
            </a:r>
          </a:p>
          <a:p>
            <a:endParaRPr lang="en-US" dirty="0"/>
          </a:p>
          <a:p>
            <a:pPr marL="0" indent="0">
              <a:buNone/>
            </a:pPr>
            <a:r>
              <a:rPr lang="en-US" b="1" i="1" u="sng" dirty="0"/>
              <a:t>Nominating Committee Members  2015-2016</a:t>
            </a:r>
            <a:endParaRPr lang="en-US" i="1" u="sng" dirty="0"/>
          </a:p>
          <a:p>
            <a:r>
              <a:rPr lang="en-US" dirty="0"/>
              <a:t>Karen Graziano, Chair</a:t>
            </a:r>
          </a:p>
          <a:p>
            <a:r>
              <a:rPr lang="en-US" dirty="0"/>
              <a:t>Michael Gabriel</a:t>
            </a:r>
          </a:p>
          <a:p>
            <a:r>
              <a:rPr lang="en-US" dirty="0"/>
              <a:t>Anne Grieves</a:t>
            </a:r>
          </a:p>
          <a:p>
            <a:r>
              <a:rPr lang="en-US" dirty="0"/>
              <a:t>Elise Jaffe </a:t>
            </a:r>
          </a:p>
          <a:p>
            <a:r>
              <a:rPr lang="en-US" dirty="0"/>
              <a:t>Alexandra </a:t>
            </a:r>
            <a:r>
              <a:rPr lang="en-US" dirty="0" err="1"/>
              <a:t>Linsenmeyer</a:t>
            </a:r>
            <a:endParaRPr lang="en-US" dirty="0"/>
          </a:p>
          <a:p>
            <a:endParaRPr lang="en-US" dirty="0"/>
          </a:p>
          <a:p>
            <a:endParaRPr lang="en-US" dirty="0"/>
          </a:p>
        </p:txBody>
      </p:sp>
    </p:spTree>
    <p:extLst>
      <p:ext uri="{BB962C8B-B14F-4D97-AF65-F5344CB8AC3E}">
        <p14:creationId xmlns:p14="http://schemas.microsoft.com/office/powerpoint/2010/main" val="795187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Nominating Committee Report</a:t>
            </a:r>
          </a:p>
        </p:txBody>
      </p:sp>
      <p:sp>
        <p:nvSpPr>
          <p:cNvPr id="3" name="Content Placeholder 2"/>
          <p:cNvSpPr>
            <a:spLocks noGrp="1"/>
          </p:cNvSpPr>
          <p:nvPr>
            <p:ph idx="1"/>
          </p:nvPr>
        </p:nvSpPr>
        <p:spPr/>
        <p:txBody>
          <a:bodyPr>
            <a:normAutofit/>
          </a:bodyPr>
          <a:lstStyle/>
          <a:p>
            <a:pPr marL="0" indent="0">
              <a:buNone/>
            </a:pPr>
            <a:r>
              <a:rPr lang="en-US" b="1" i="1" u="sng" dirty="0"/>
              <a:t>Executive Board Slate – 2016</a:t>
            </a:r>
          </a:p>
          <a:p>
            <a:pPr marL="0" indent="0">
              <a:buNone/>
            </a:pPr>
            <a:endParaRPr lang="en-US" sz="800" i="1" u="sng" dirty="0"/>
          </a:p>
          <a:p>
            <a:pPr lvl="0"/>
            <a:r>
              <a:rPr lang="en-US" dirty="0"/>
              <a:t>President: Kyle </a:t>
            </a:r>
            <a:r>
              <a:rPr lang="en-US" dirty="0" err="1"/>
              <a:t>Kopko</a:t>
            </a:r>
            <a:r>
              <a:rPr lang="en-US" dirty="0"/>
              <a:t> (Elizabethtown College) </a:t>
            </a:r>
          </a:p>
          <a:p>
            <a:pPr lvl="0"/>
            <a:r>
              <a:rPr lang="en-US" dirty="0"/>
              <a:t>1st Vice President: Michael </a:t>
            </a:r>
            <a:r>
              <a:rPr lang="en-US" dirty="0" err="1"/>
              <a:t>Vitlip</a:t>
            </a:r>
            <a:r>
              <a:rPr lang="en-US" dirty="0"/>
              <a:t> (Drexel University) </a:t>
            </a:r>
          </a:p>
          <a:p>
            <a:pPr lvl="0"/>
            <a:r>
              <a:rPr lang="en-US" dirty="0"/>
              <a:t>2nd Vice President: Thomas </a:t>
            </a:r>
            <a:r>
              <a:rPr lang="en-US" dirty="0" err="1"/>
              <a:t>Rozinski</a:t>
            </a:r>
            <a:r>
              <a:rPr lang="en-US" dirty="0"/>
              <a:t> (</a:t>
            </a:r>
            <a:r>
              <a:rPr lang="en-US" dirty="0" err="1"/>
              <a:t>Touro</a:t>
            </a:r>
            <a:r>
              <a:rPr lang="en-US" dirty="0"/>
              <a:t> College)</a:t>
            </a:r>
          </a:p>
          <a:p>
            <a:pPr lvl="0"/>
            <a:r>
              <a:rPr lang="en-US" dirty="0"/>
              <a:t>Treasurer: Dianne McDonald (</a:t>
            </a:r>
            <a:r>
              <a:rPr lang="en-US" dirty="0" err="1"/>
              <a:t>Bucknell</a:t>
            </a:r>
            <a:r>
              <a:rPr lang="en-US" dirty="0"/>
              <a:t> University)</a:t>
            </a:r>
          </a:p>
          <a:p>
            <a:pPr lvl="0"/>
            <a:r>
              <a:rPr lang="en-US" dirty="0"/>
              <a:t>Secretary: Nancy Gibson (Bates College)</a:t>
            </a:r>
          </a:p>
          <a:p>
            <a:endParaRPr lang="en-US" dirty="0"/>
          </a:p>
          <a:p>
            <a:endParaRPr lang="en-US" dirty="0"/>
          </a:p>
        </p:txBody>
      </p:sp>
    </p:spTree>
    <p:extLst>
      <p:ext uri="{BB962C8B-B14F-4D97-AF65-F5344CB8AC3E}">
        <p14:creationId xmlns:p14="http://schemas.microsoft.com/office/powerpoint/2010/main" val="332531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Nominating Committee Report</a:t>
            </a:r>
          </a:p>
        </p:txBody>
      </p:sp>
      <p:sp>
        <p:nvSpPr>
          <p:cNvPr id="3" name="Content Placeholder 2"/>
          <p:cNvSpPr>
            <a:spLocks noGrp="1"/>
          </p:cNvSpPr>
          <p:nvPr>
            <p:ph idx="1"/>
          </p:nvPr>
        </p:nvSpPr>
        <p:spPr>
          <a:xfrm>
            <a:off x="838200" y="1825624"/>
            <a:ext cx="10515600" cy="4838411"/>
          </a:xfrm>
        </p:spPr>
        <p:txBody>
          <a:bodyPr>
            <a:normAutofit fontScale="92500" lnSpcReduction="10000"/>
          </a:bodyPr>
          <a:lstStyle/>
          <a:p>
            <a:pPr marL="0" indent="0">
              <a:buNone/>
            </a:pPr>
            <a:r>
              <a:rPr lang="en-US" sz="3300" b="1" i="1" u="sng" dirty="0"/>
              <a:t>Slate of Self Nominations for At-Large Board Positions – 2016</a:t>
            </a:r>
          </a:p>
          <a:p>
            <a:pPr marL="0" indent="0">
              <a:buNone/>
            </a:pPr>
            <a:endParaRPr lang="en-US" sz="900" i="1" u="sng" dirty="0"/>
          </a:p>
          <a:p>
            <a:pPr lvl="0"/>
            <a:r>
              <a:rPr lang="en-US" dirty="0"/>
              <a:t>Greg </a:t>
            </a:r>
            <a:r>
              <a:rPr lang="en-US" dirty="0" err="1"/>
              <a:t>Bordelon</a:t>
            </a:r>
            <a:r>
              <a:rPr lang="en-US" dirty="0"/>
              <a:t> (Monmouth University)</a:t>
            </a:r>
          </a:p>
          <a:p>
            <a:pPr lvl="0"/>
            <a:r>
              <a:rPr lang="en-US" dirty="0"/>
              <a:t>Elizabeth Broccoli (John Jay College)</a:t>
            </a:r>
          </a:p>
          <a:p>
            <a:pPr lvl="0"/>
            <a:r>
              <a:rPr lang="en-US" dirty="0"/>
              <a:t>Ed Egan (Mount St. Mary’s University)</a:t>
            </a:r>
          </a:p>
          <a:p>
            <a:pPr lvl="0"/>
            <a:r>
              <a:rPr lang="en-US" dirty="0"/>
              <a:t>Hilary Mantis (Fordham University)</a:t>
            </a:r>
          </a:p>
          <a:p>
            <a:pPr lvl="0"/>
            <a:r>
              <a:rPr lang="en-US" dirty="0"/>
              <a:t>Rita Ralston (Boston University)</a:t>
            </a:r>
          </a:p>
          <a:p>
            <a:pPr lvl="0"/>
            <a:r>
              <a:rPr lang="en-US" dirty="0"/>
              <a:t>William </a:t>
            </a:r>
            <a:r>
              <a:rPr lang="en-US" dirty="0" err="1"/>
              <a:t>Schweers</a:t>
            </a:r>
            <a:r>
              <a:rPr lang="en-US" dirty="0"/>
              <a:t> (</a:t>
            </a:r>
            <a:r>
              <a:rPr lang="en-US" dirty="0" err="1"/>
              <a:t>Carlow</a:t>
            </a:r>
            <a:r>
              <a:rPr lang="en-US" dirty="0"/>
              <a:t> University)</a:t>
            </a:r>
          </a:p>
          <a:p>
            <a:pPr lvl="0"/>
            <a:r>
              <a:rPr lang="en-US" dirty="0"/>
              <a:t>Greg Shaffer (University of Maryland)</a:t>
            </a:r>
          </a:p>
          <a:p>
            <a:pPr lvl="0"/>
            <a:r>
              <a:rPr lang="en-US" dirty="0"/>
              <a:t>Marianne Singer (Wheaton College)</a:t>
            </a:r>
          </a:p>
          <a:p>
            <a:pPr lvl="0"/>
            <a:r>
              <a:rPr lang="en-US" dirty="0"/>
              <a:t>Michelle (</a:t>
            </a:r>
            <a:r>
              <a:rPr lang="en-US" dirty="0" err="1"/>
              <a:t>Offenberger</a:t>
            </a:r>
            <a:r>
              <a:rPr lang="en-US" dirty="0"/>
              <a:t>) </a:t>
            </a:r>
            <a:r>
              <a:rPr lang="en-US" dirty="0" err="1"/>
              <a:t>Yingling</a:t>
            </a:r>
            <a:r>
              <a:rPr lang="en-US" dirty="0"/>
              <a:t> (University of Pittsburgh)</a:t>
            </a:r>
          </a:p>
          <a:p>
            <a:endParaRPr lang="en-US" dirty="0"/>
          </a:p>
        </p:txBody>
      </p:sp>
    </p:spTree>
    <p:extLst>
      <p:ext uri="{BB962C8B-B14F-4D97-AF65-F5344CB8AC3E}">
        <p14:creationId xmlns:p14="http://schemas.microsoft.com/office/powerpoint/2010/main" val="295286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
        <p:nvSpPr>
          <p:cNvPr id="7" name="TextBox 6"/>
          <p:cNvSpPr txBox="1"/>
          <p:nvPr/>
        </p:nvSpPr>
        <p:spPr>
          <a:xfrm>
            <a:off x="8875059" y="850392"/>
            <a:ext cx="3019744" cy="5355312"/>
          </a:xfrm>
          <a:prstGeom prst="rect">
            <a:avLst/>
          </a:prstGeom>
          <a:noFill/>
        </p:spPr>
        <p:txBody>
          <a:bodyPr wrap="square" rtlCol="0">
            <a:spAutoFit/>
          </a:bodyPr>
          <a:lstStyle/>
          <a:p>
            <a:r>
              <a:rPr lang="en-US" sz="3000" dirty="0" smtClean="0"/>
              <a:t>June 12-15, 2017*</a:t>
            </a:r>
          </a:p>
          <a:p>
            <a:r>
              <a:rPr lang="en-US" sz="3000" dirty="0" smtClean="0"/>
              <a:t>Pittsburgh, PA</a:t>
            </a:r>
          </a:p>
          <a:p>
            <a:endParaRPr lang="en-US" sz="3000" dirty="0"/>
          </a:p>
          <a:p>
            <a:r>
              <a:rPr lang="en-US" sz="3000" dirty="0" smtClean="0"/>
              <a:t>Hosted By:</a:t>
            </a:r>
          </a:p>
          <a:p>
            <a:r>
              <a:rPr lang="en-US" sz="3000" dirty="0" smtClean="0"/>
              <a:t>University of Pittsburgh</a:t>
            </a:r>
          </a:p>
          <a:p>
            <a:r>
              <a:rPr lang="en-US" sz="3000" dirty="0" smtClean="0"/>
              <a:t>School of Law</a:t>
            </a:r>
          </a:p>
          <a:p>
            <a:endParaRPr lang="en-US" sz="3000" dirty="0"/>
          </a:p>
          <a:p>
            <a:r>
              <a:rPr lang="en-US" sz="3000" dirty="0" smtClean="0"/>
              <a:t>See you there!</a:t>
            </a:r>
          </a:p>
          <a:p>
            <a:endParaRPr lang="en-US" sz="3200" dirty="0" smtClean="0"/>
          </a:p>
          <a:p>
            <a:r>
              <a:rPr lang="en-US" sz="2000" dirty="0" smtClean="0"/>
              <a:t>*anticipated days/week </a:t>
            </a:r>
            <a:r>
              <a:rPr lang="en-US" sz="2000" dirty="0"/>
              <a:t>in June</a:t>
            </a:r>
          </a:p>
        </p:txBody>
      </p:sp>
    </p:spTree>
    <p:extLst>
      <p:ext uri="{BB962C8B-B14F-4D97-AF65-F5344CB8AC3E}">
        <p14:creationId xmlns:p14="http://schemas.microsoft.com/office/powerpoint/2010/main" val="1525536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t>2018 NAPLA Conference</a:t>
            </a:r>
            <a:r>
              <a:rPr lang="en-US" dirty="0" smtClean="0"/>
              <a:t/>
            </a:r>
            <a:br>
              <a:rPr lang="en-US" dirty="0" smtClean="0"/>
            </a:br>
            <a:r>
              <a:rPr lang="en-US" dirty="0" smtClean="0"/>
              <a:t>Host: Quinnipiac </a:t>
            </a:r>
            <a:r>
              <a:rPr lang="en-US" dirty="0"/>
              <a:t>School of </a:t>
            </a:r>
            <a:r>
              <a:rPr lang="en-US" dirty="0" smtClean="0"/>
              <a:t>Law</a:t>
            </a:r>
            <a:br>
              <a:rPr lang="en-US" dirty="0" smtClean="0"/>
            </a:br>
            <a:r>
              <a:rPr lang="en-US" dirty="0" smtClean="0"/>
              <a:t>North Haven, CT </a:t>
            </a:r>
            <a:br>
              <a:rPr lang="en-US" dirty="0" smtClean="0"/>
            </a:br>
            <a:r>
              <a:rPr lang="en-US" dirty="0" smtClean="0"/>
              <a:t>June 19-21, 2018*</a:t>
            </a:r>
            <a:br>
              <a:rPr lang="en-US" dirty="0" smtClean="0"/>
            </a:br>
            <a:r>
              <a:rPr lang="en-US" dirty="0" smtClean="0"/>
              <a:t/>
            </a:r>
            <a:br>
              <a:rPr lang="en-US" dirty="0" smtClean="0"/>
            </a:br>
            <a:r>
              <a:rPr lang="en-US" dirty="0" smtClean="0"/>
              <a:t> </a:t>
            </a:r>
            <a:r>
              <a:rPr lang="en-US" b="1" dirty="0" smtClean="0"/>
              <a:t>2019 NAPLA Conference</a:t>
            </a:r>
            <a:r>
              <a:rPr lang="en-US" dirty="0" smtClean="0"/>
              <a:t/>
            </a:r>
            <a:br>
              <a:rPr lang="en-US" dirty="0" smtClean="0"/>
            </a:br>
            <a:r>
              <a:rPr lang="en-US" dirty="0" smtClean="0"/>
              <a:t>Co-Hosts: Boston University School of Law &amp; Northeastern University School of Law</a:t>
            </a:r>
            <a:br>
              <a:rPr lang="en-US" dirty="0" smtClean="0"/>
            </a:br>
            <a:r>
              <a:rPr lang="en-US" dirty="0" smtClean="0"/>
              <a:t>Boston, MA </a:t>
            </a:r>
            <a:br>
              <a:rPr lang="en-US" dirty="0" smtClean="0"/>
            </a:br>
            <a:r>
              <a:rPr lang="en-US" dirty="0" smtClean="0"/>
              <a:t>June 18-20, 2019*</a:t>
            </a:r>
            <a:br>
              <a:rPr lang="en-US" dirty="0" smtClean="0"/>
            </a:br>
            <a:r>
              <a:rPr lang="en-US" sz="2700" dirty="0" smtClean="0"/>
              <a:t>*anticipated days/weeks in June</a:t>
            </a:r>
            <a:r>
              <a:rPr lang="en-US" dirty="0" smtClean="0"/>
              <a:t/>
            </a:r>
            <a:br>
              <a:rPr lang="en-US" dirty="0" smtClean="0"/>
            </a:b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 </a:t>
            </a:r>
          </a:p>
          <a:p>
            <a:endParaRPr lang="en-US" dirty="0" smtClean="0"/>
          </a:p>
          <a:p>
            <a:endParaRPr lang="en-US" dirty="0"/>
          </a:p>
        </p:txBody>
      </p:sp>
    </p:spTree>
    <p:extLst>
      <p:ext uri="{BB962C8B-B14F-4D97-AF65-F5344CB8AC3E}">
        <p14:creationId xmlns:p14="http://schemas.microsoft.com/office/powerpoint/2010/main" val="403437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72" y="262095"/>
            <a:ext cx="10515600" cy="884126"/>
          </a:xfrm>
        </p:spPr>
        <p:txBody>
          <a:bodyPr/>
          <a:lstStyle/>
          <a:p>
            <a:pPr algn="ctr"/>
            <a:r>
              <a:rPr lang="en-US" b="1" dirty="0" smtClean="0">
                <a:latin typeface="+mn-lt"/>
              </a:rPr>
              <a:t>2015-2016 Webinars</a:t>
            </a:r>
            <a:endParaRPr lang="en-US" b="1" dirty="0">
              <a:latin typeface="+mn-lt"/>
            </a:endParaRPr>
          </a:p>
        </p:txBody>
      </p:sp>
      <p:sp>
        <p:nvSpPr>
          <p:cNvPr id="3" name="Content Placeholder 2"/>
          <p:cNvSpPr>
            <a:spLocks noGrp="1"/>
          </p:cNvSpPr>
          <p:nvPr>
            <p:ph idx="1"/>
          </p:nvPr>
        </p:nvSpPr>
        <p:spPr>
          <a:xfrm>
            <a:off x="838200" y="1146222"/>
            <a:ext cx="10515600" cy="5254578"/>
          </a:xfrm>
        </p:spPr>
        <p:txBody>
          <a:bodyPr>
            <a:noAutofit/>
          </a:bodyPr>
          <a:lstStyle/>
          <a:p>
            <a:pPr marL="0" lvl="0" indent="0" algn="just">
              <a:spcBef>
                <a:spcPts val="0"/>
              </a:spcBef>
              <a:buNone/>
            </a:pPr>
            <a:r>
              <a:rPr lang="en-US" sz="1800" b="1" dirty="0" smtClean="0">
                <a:solidFill>
                  <a:prstClr val="black"/>
                </a:solidFill>
              </a:rPr>
              <a:t>NAPLA partnered with Law School Transparency (LST) and Michigan State University (MSU) College of Law to offer three webinars this academic year. The webinars are password protected and available on the NAPLA website:</a:t>
            </a:r>
          </a:p>
          <a:p>
            <a:pPr marL="0" lvl="0" indent="0" algn="just">
              <a:spcBef>
                <a:spcPts val="0"/>
              </a:spcBef>
              <a:buNone/>
            </a:pPr>
            <a:endParaRPr lang="en-US" sz="1800" b="1" u="sng" dirty="0" smtClean="0">
              <a:solidFill>
                <a:prstClr val="black"/>
              </a:solidFill>
            </a:endParaRPr>
          </a:p>
          <a:p>
            <a:pPr marL="0" lvl="0" indent="0" algn="just">
              <a:spcBef>
                <a:spcPts val="0"/>
              </a:spcBef>
              <a:buNone/>
            </a:pPr>
            <a:r>
              <a:rPr lang="en-US" sz="1800" b="1" u="sng" dirty="0" smtClean="0">
                <a:solidFill>
                  <a:prstClr val="black"/>
                </a:solidFill>
              </a:rPr>
              <a:t>NAPLA &amp; LST</a:t>
            </a:r>
            <a:endParaRPr lang="en-US" sz="1800" b="1" dirty="0" smtClean="0"/>
          </a:p>
          <a:p>
            <a:pPr marL="0" indent="0" algn="just">
              <a:spcBef>
                <a:spcPts val="0"/>
              </a:spcBef>
              <a:buNone/>
            </a:pPr>
            <a:r>
              <a:rPr lang="en-US" sz="1800" b="1" dirty="0" smtClean="0"/>
              <a:t>For </a:t>
            </a:r>
            <a:r>
              <a:rPr lang="en-US" sz="1800" b="1" dirty="0"/>
              <a:t>Pre-Law Advisors: </a:t>
            </a:r>
            <a:r>
              <a:rPr lang="en-US" sz="1800" i="1" dirty="0"/>
              <a:t>Making Sense of Law School Data </a:t>
            </a:r>
            <a:r>
              <a:rPr lang="en-US" sz="1800" dirty="0"/>
              <a:t>  </a:t>
            </a:r>
          </a:p>
          <a:p>
            <a:pPr marL="0" lvl="0" indent="0" algn="just">
              <a:spcBef>
                <a:spcPts val="0"/>
              </a:spcBef>
              <a:buNone/>
            </a:pPr>
            <a:r>
              <a:rPr lang="en-US" sz="1800" dirty="0" smtClean="0">
                <a:solidFill>
                  <a:prstClr val="black"/>
                </a:solidFill>
              </a:rPr>
              <a:t>On September 30, 2015, LST’s Kyle McEntee presented on how to best use LST’s free resources and other online tools available to optimally advise law school applicants.</a:t>
            </a:r>
          </a:p>
          <a:p>
            <a:pPr marL="0" marR="0" indent="0" algn="just">
              <a:spcBef>
                <a:spcPts val="0"/>
              </a:spcBef>
              <a:buNone/>
            </a:pPr>
            <a:endParaRPr lang="en-US" sz="1800" dirty="0">
              <a:solidFill>
                <a:prstClr val="black"/>
              </a:solidFill>
            </a:endParaRPr>
          </a:p>
          <a:p>
            <a:pPr marL="0" marR="0" indent="0" algn="just">
              <a:spcBef>
                <a:spcPts val="0"/>
              </a:spcBef>
              <a:buNone/>
            </a:pPr>
            <a:r>
              <a:rPr lang="en-US" sz="1800" b="1" dirty="0" smtClean="0">
                <a:solidFill>
                  <a:srgbClr val="000000"/>
                </a:solidFill>
                <a:ea typeface="Times New Roman" panose="02020603050405020304" pitchFamily="18" charset="0"/>
              </a:rPr>
              <a:t>For </a:t>
            </a:r>
            <a:r>
              <a:rPr lang="en-US" sz="1800" b="1" dirty="0">
                <a:solidFill>
                  <a:srgbClr val="000000"/>
                </a:solidFill>
                <a:ea typeface="Times New Roman" panose="02020603050405020304" pitchFamily="18" charset="0"/>
              </a:rPr>
              <a:t>Law School Applicants:</a:t>
            </a:r>
            <a:r>
              <a:rPr lang="en-US" sz="1800" i="1" dirty="0">
                <a:solidFill>
                  <a:srgbClr val="000000"/>
                </a:solidFill>
                <a:ea typeface="Times New Roman" panose="02020603050405020304" pitchFamily="18" charset="0"/>
              </a:rPr>
              <a:t> Where Should I Apply To Law School?   </a:t>
            </a:r>
            <a:endParaRPr lang="en-US" sz="1800" dirty="0">
              <a:ea typeface="Times New Roman" panose="02020603050405020304" pitchFamily="18" charset="0"/>
            </a:endParaRPr>
          </a:p>
          <a:p>
            <a:pPr marL="0" lvl="0" indent="0" algn="just">
              <a:spcBef>
                <a:spcPts val="0"/>
              </a:spcBef>
              <a:buNone/>
            </a:pPr>
            <a:r>
              <a:rPr lang="en-US" sz="1800" dirty="0" smtClean="0">
                <a:solidFill>
                  <a:prstClr val="black"/>
                </a:solidFill>
              </a:rPr>
              <a:t>On October 20, 2015, LST’s Kyle McEntee presented and Sherry Mason, Associate Director of Career Planning at Bowdoin College, moderated a webinar which addressed common law school applicant questions and proposed additional questions and items that an applicant might consider.</a:t>
            </a:r>
          </a:p>
          <a:p>
            <a:pPr marL="0" lvl="0" indent="0" algn="just">
              <a:spcBef>
                <a:spcPts val="0"/>
              </a:spcBef>
              <a:buNone/>
            </a:pPr>
            <a:endParaRPr lang="en-US" sz="1800" b="1" u="sng" dirty="0">
              <a:solidFill>
                <a:prstClr val="black"/>
              </a:solidFill>
            </a:endParaRPr>
          </a:p>
          <a:p>
            <a:pPr marL="0" lvl="0" indent="0" algn="just">
              <a:spcBef>
                <a:spcPts val="0"/>
              </a:spcBef>
              <a:buNone/>
            </a:pPr>
            <a:r>
              <a:rPr lang="en-US" sz="1800" b="1" u="sng" dirty="0" smtClean="0">
                <a:solidFill>
                  <a:prstClr val="black"/>
                </a:solidFill>
              </a:rPr>
              <a:t>NAPLA &amp; MSU</a:t>
            </a:r>
          </a:p>
          <a:p>
            <a:pPr marL="0" lvl="0" indent="0" algn="just">
              <a:spcBef>
                <a:spcPts val="0"/>
              </a:spcBef>
              <a:buNone/>
            </a:pPr>
            <a:r>
              <a:rPr lang="en-US" sz="1800" dirty="0" smtClean="0">
                <a:solidFill>
                  <a:prstClr val="black"/>
                </a:solidFill>
              </a:rPr>
              <a:t>On </a:t>
            </a:r>
            <a:r>
              <a:rPr lang="en-US" sz="1800" dirty="0">
                <a:solidFill>
                  <a:prstClr val="black"/>
                </a:solidFill>
              </a:rPr>
              <a:t>February 10, 2016, NAPLA and Michigan </a:t>
            </a:r>
            <a:r>
              <a:rPr lang="en-US" sz="1800" dirty="0" smtClean="0">
                <a:solidFill>
                  <a:prstClr val="black"/>
                </a:solidFill>
              </a:rPr>
              <a:t>State University (MSU) </a:t>
            </a:r>
            <a:r>
              <a:rPr lang="en-US" sz="1800" dirty="0">
                <a:solidFill>
                  <a:prstClr val="black"/>
                </a:solidFill>
              </a:rPr>
              <a:t>College of Law partnered to offer the PLA webinar: “Career Update: Report from the Executive Director of the National Association of Law </a:t>
            </a:r>
            <a:r>
              <a:rPr lang="en-US" sz="1800" dirty="0" smtClean="0">
                <a:solidFill>
                  <a:prstClr val="black"/>
                </a:solidFill>
              </a:rPr>
              <a:t>Placement (NALP).” </a:t>
            </a:r>
            <a:r>
              <a:rPr lang="en-US" sz="1800" dirty="0">
                <a:solidFill>
                  <a:prstClr val="black"/>
                </a:solidFill>
              </a:rPr>
              <a:t>Jim </a:t>
            </a:r>
            <a:r>
              <a:rPr lang="en-US" sz="1800" dirty="0" err="1">
                <a:solidFill>
                  <a:prstClr val="black"/>
                </a:solidFill>
              </a:rPr>
              <a:t>Liepold</a:t>
            </a:r>
            <a:r>
              <a:rPr lang="en-US" sz="1800" dirty="0">
                <a:solidFill>
                  <a:prstClr val="black"/>
                </a:solidFill>
              </a:rPr>
              <a:t>, NALP’s Executive Director, discussed national trends and focused specifically on the employment outcomes data from the most recent graduating class. Victoria Turco, Pre-law Advisor at Georgetown University and At-Large NAPLA Board </a:t>
            </a:r>
            <a:r>
              <a:rPr lang="en-US" sz="1800" dirty="0" smtClean="0">
                <a:solidFill>
                  <a:prstClr val="black"/>
                </a:solidFill>
              </a:rPr>
              <a:t>Member, </a:t>
            </a:r>
            <a:r>
              <a:rPr lang="en-US" sz="1800" dirty="0">
                <a:solidFill>
                  <a:prstClr val="black"/>
                </a:solidFill>
              </a:rPr>
              <a:t>moderated the webinar and </a:t>
            </a:r>
            <a:r>
              <a:rPr lang="en-US" sz="1800" dirty="0" smtClean="0">
                <a:solidFill>
                  <a:prstClr val="black"/>
                </a:solidFill>
              </a:rPr>
              <a:t>Charles Roboski, </a:t>
            </a:r>
            <a:r>
              <a:rPr lang="en-US" sz="1800" dirty="0" smtClean="0">
                <a:ea typeface="Calibri" panose="020F0502020204030204" pitchFamily="34" charset="0"/>
                <a:cs typeface="Times New Roman" panose="02020603050405020304" pitchFamily="18" charset="0"/>
              </a:rPr>
              <a:t>Assistant </a:t>
            </a:r>
            <a:r>
              <a:rPr lang="en-US" sz="1800" dirty="0">
                <a:ea typeface="Calibri" panose="020F0502020204030204" pitchFamily="34" charset="0"/>
                <a:cs typeface="Times New Roman" panose="02020603050405020304" pitchFamily="18" charset="0"/>
              </a:rPr>
              <a:t>Dean for Admissions and Financial Aid </a:t>
            </a:r>
            <a:r>
              <a:rPr lang="en-US" sz="1800" dirty="0" smtClean="0">
                <a:ea typeface="Calibri" panose="020F0502020204030204" pitchFamily="34" charset="0"/>
                <a:cs typeface="Times New Roman" panose="02020603050405020304" pitchFamily="18" charset="0"/>
              </a:rPr>
              <a:t>at MSU College </a:t>
            </a:r>
            <a:r>
              <a:rPr lang="en-US" sz="1800" dirty="0">
                <a:ea typeface="Calibri" panose="020F0502020204030204" pitchFamily="34" charset="0"/>
                <a:cs typeface="Times New Roman" panose="02020603050405020304" pitchFamily="18" charset="0"/>
              </a:rPr>
              <a:t>of Law</a:t>
            </a:r>
            <a:r>
              <a:rPr lang="en-US" sz="1800" dirty="0" smtClean="0">
                <a:solidFill>
                  <a:prstClr val="black"/>
                </a:solidFill>
              </a:rPr>
              <a:t> coordinated the webinar effort.</a:t>
            </a:r>
            <a:endParaRPr lang="en-US" sz="1800" dirty="0"/>
          </a:p>
        </p:txBody>
      </p:sp>
    </p:spTree>
    <p:extLst>
      <p:ext uri="{BB962C8B-B14F-4D97-AF65-F5344CB8AC3E}">
        <p14:creationId xmlns:p14="http://schemas.microsoft.com/office/powerpoint/2010/main" val="67890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LSAT Dates / LSAC Communication</a:t>
            </a:r>
            <a:endParaRPr lang="en-US" b="1" dirty="0">
              <a:latin typeface="+mn-lt"/>
            </a:endParaRPr>
          </a:p>
        </p:txBody>
      </p:sp>
      <p:sp>
        <p:nvSpPr>
          <p:cNvPr id="3" name="Content Placeholder 2"/>
          <p:cNvSpPr>
            <a:spLocks noGrp="1"/>
          </p:cNvSpPr>
          <p:nvPr>
            <p:ph idx="1"/>
          </p:nvPr>
        </p:nvSpPr>
        <p:spPr>
          <a:xfrm>
            <a:off x="838200" y="1825625"/>
            <a:ext cx="7848122" cy="4351338"/>
          </a:xfrm>
        </p:spPr>
        <p:txBody>
          <a:bodyPr>
            <a:normAutofit fontScale="77500" lnSpcReduction="20000"/>
          </a:bodyPr>
          <a:lstStyle/>
          <a:p>
            <a:pPr marL="0" indent="0">
              <a:lnSpc>
                <a:spcPct val="120000"/>
              </a:lnSpc>
              <a:spcBef>
                <a:spcPts val="0"/>
              </a:spcBef>
              <a:buNone/>
            </a:pPr>
            <a:r>
              <a:rPr lang="en-US" u="sng" dirty="0" smtClean="0"/>
              <a:t>Fall 2015</a:t>
            </a:r>
            <a:r>
              <a:rPr lang="en-US" dirty="0"/>
              <a:t>:</a:t>
            </a:r>
            <a:endParaRPr lang="en-US" dirty="0" smtClean="0"/>
          </a:p>
          <a:p>
            <a:pPr algn="just">
              <a:lnSpc>
                <a:spcPct val="120000"/>
              </a:lnSpc>
              <a:spcBef>
                <a:spcPts val="0"/>
              </a:spcBef>
            </a:pPr>
            <a:r>
              <a:rPr lang="en-US" dirty="0" smtClean="0"/>
              <a:t>I</a:t>
            </a:r>
            <a:r>
              <a:rPr lang="en-US" dirty="0" smtClean="0">
                <a:solidFill>
                  <a:srgbClr val="000000"/>
                </a:solidFill>
              </a:rPr>
              <a:t>ssues </a:t>
            </a:r>
            <a:r>
              <a:rPr lang="en-US" dirty="0">
                <a:solidFill>
                  <a:srgbClr val="000000"/>
                </a:solidFill>
              </a:rPr>
              <a:t>regarding LSAT registration deadlines and score issuance </a:t>
            </a:r>
            <a:r>
              <a:rPr lang="en-US" dirty="0" smtClean="0">
                <a:solidFill>
                  <a:srgbClr val="000000"/>
                </a:solidFill>
              </a:rPr>
              <a:t>dates arose and response circulated thru the PLANC listserv. </a:t>
            </a:r>
          </a:p>
          <a:p>
            <a:pPr algn="just">
              <a:lnSpc>
                <a:spcPct val="120000"/>
              </a:lnSpc>
              <a:spcBef>
                <a:spcPts val="0"/>
              </a:spcBef>
            </a:pPr>
            <a:r>
              <a:rPr lang="en-US" dirty="0" smtClean="0">
                <a:solidFill>
                  <a:srgbClr val="000000"/>
                </a:solidFill>
              </a:rPr>
              <a:t>Core </a:t>
            </a:r>
            <a:r>
              <a:rPr lang="en-US" dirty="0" smtClean="0">
                <a:solidFill>
                  <a:srgbClr val="000000"/>
                </a:solidFill>
              </a:rPr>
              <a:t>issue was the lack </a:t>
            </a:r>
            <a:r>
              <a:rPr lang="en-US" dirty="0">
                <a:solidFill>
                  <a:srgbClr val="000000"/>
                </a:solidFill>
              </a:rPr>
              <a:t>of communication </a:t>
            </a:r>
            <a:r>
              <a:rPr lang="en-US" dirty="0" smtClean="0">
                <a:solidFill>
                  <a:srgbClr val="000000"/>
                </a:solidFill>
              </a:rPr>
              <a:t>from the Law School Admissions Council (LSAC) </a:t>
            </a:r>
            <a:r>
              <a:rPr lang="en-US" dirty="0">
                <a:solidFill>
                  <a:srgbClr val="000000"/>
                </a:solidFill>
              </a:rPr>
              <a:t>to Pre-Law Advisors (PLAs) regarding the various LSAT deadline and date </a:t>
            </a:r>
            <a:r>
              <a:rPr lang="en-US" dirty="0" smtClean="0">
                <a:solidFill>
                  <a:srgbClr val="000000"/>
                </a:solidFill>
              </a:rPr>
              <a:t>conflicts.</a:t>
            </a:r>
          </a:p>
          <a:p>
            <a:pPr algn="just">
              <a:lnSpc>
                <a:spcPct val="120000"/>
              </a:lnSpc>
              <a:spcBef>
                <a:spcPts val="0"/>
              </a:spcBef>
            </a:pPr>
            <a:r>
              <a:rPr lang="en-US" dirty="0" smtClean="0">
                <a:solidFill>
                  <a:srgbClr val="000000"/>
                </a:solidFill>
              </a:rPr>
              <a:t>NAPLA </a:t>
            </a:r>
            <a:r>
              <a:rPr lang="en-US" dirty="0" smtClean="0">
                <a:solidFill>
                  <a:srgbClr val="000000"/>
                </a:solidFill>
              </a:rPr>
              <a:t>Board sent a letter to LSAC addressing this and requested that the LSAT administration dates and registration deadlines be reconsidered; recommendations and suggested solutions were offered. (see copy of </a:t>
            </a:r>
            <a:r>
              <a:rPr lang="en-US" dirty="0" smtClean="0">
                <a:solidFill>
                  <a:srgbClr val="000000"/>
                </a:solidFill>
              </a:rPr>
              <a:t>letter to right, double-click to open).</a:t>
            </a:r>
            <a:endParaRPr lang="en-US" dirty="0" smtClean="0">
              <a:solidFill>
                <a:srgbClr val="000000"/>
              </a:solidFill>
            </a:endParaRPr>
          </a:p>
          <a:p>
            <a:pPr algn="just">
              <a:lnSpc>
                <a:spcPct val="120000"/>
              </a:lnSpc>
              <a:spcBef>
                <a:spcPts val="0"/>
              </a:spcBef>
            </a:pPr>
            <a:r>
              <a:rPr lang="en-US" dirty="0" smtClean="0">
                <a:solidFill>
                  <a:srgbClr val="000000"/>
                </a:solidFill>
              </a:rPr>
              <a:t>To </a:t>
            </a:r>
            <a:r>
              <a:rPr lang="en-US" dirty="0" smtClean="0">
                <a:solidFill>
                  <a:srgbClr val="000000"/>
                </a:solidFill>
              </a:rPr>
              <a:t>date, no changes have been made to the LSAT administration dates or the registration deadlines.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4971323"/>
              </p:ext>
            </p:extLst>
          </p:nvPr>
        </p:nvGraphicFramePr>
        <p:xfrm>
          <a:off x="8686322" y="1967205"/>
          <a:ext cx="3143211" cy="4068178"/>
        </p:xfrm>
        <a:graphic>
          <a:graphicData uri="http://schemas.openxmlformats.org/presentationml/2006/ole">
            <mc:AlternateContent xmlns:mc="http://schemas.openxmlformats.org/markup-compatibility/2006">
              <mc:Choice xmlns:v="urn:schemas-microsoft-com:vml" Requires="v">
                <p:oleObj spid="_x0000_s1027" name="Acrobat Document" r:id="rId3" imgW="5829199" imgH="7543800" progId="Acrobat.Document.11">
                  <p:embed/>
                </p:oleObj>
              </mc:Choice>
              <mc:Fallback>
                <p:oleObj name="Acrobat Document" r:id="rId3" imgW="5829199" imgH="7543800" progId="Acrobat.Document.11">
                  <p:embed/>
                  <p:pic>
                    <p:nvPicPr>
                      <p:cNvPr id="0" name=""/>
                      <p:cNvPicPr/>
                      <p:nvPr/>
                    </p:nvPicPr>
                    <p:blipFill>
                      <a:blip r:embed="rId4"/>
                      <a:stretch>
                        <a:fillRect/>
                      </a:stretch>
                    </p:blipFill>
                    <p:spPr>
                      <a:xfrm>
                        <a:off x="8686322" y="1967205"/>
                        <a:ext cx="3143211" cy="4068178"/>
                      </a:xfrm>
                      <a:prstGeom prst="rect">
                        <a:avLst/>
                      </a:prstGeom>
                    </p:spPr>
                  </p:pic>
                </p:oleObj>
              </mc:Fallback>
            </mc:AlternateContent>
          </a:graphicData>
        </a:graphic>
      </p:graphicFrame>
    </p:spTree>
    <p:extLst>
      <p:ext uri="{BB962C8B-B14F-4D97-AF65-F5344CB8AC3E}">
        <p14:creationId xmlns:p14="http://schemas.microsoft.com/office/powerpoint/2010/main" val="362494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NAPLA Region </a:t>
            </a:r>
            <a:br>
              <a:rPr lang="en-US" b="1" dirty="0" smtClean="0">
                <a:latin typeface="+mn-lt"/>
              </a:rPr>
            </a:br>
            <a:r>
              <a:rPr lang="en-US" b="1" dirty="0" smtClean="0">
                <a:latin typeface="+mn-lt"/>
              </a:rPr>
              <a:t>LSAC Law School Forums </a:t>
            </a:r>
            <a:endParaRPr lang="en-US" b="1" dirty="0">
              <a:latin typeface="+mn-lt"/>
            </a:endParaRPr>
          </a:p>
        </p:txBody>
      </p:sp>
      <p:sp>
        <p:nvSpPr>
          <p:cNvPr id="3" name="Content Placeholder 2"/>
          <p:cNvSpPr>
            <a:spLocks noGrp="1"/>
          </p:cNvSpPr>
          <p:nvPr>
            <p:ph idx="1"/>
          </p:nvPr>
        </p:nvSpPr>
        <p:spPr/>
        <p:txBody>
          <a:bodyPr>
            <a:normAutofit fontScale="85000" lnSpcReduction="10000"/>
          </a:bodyPr>
          <a:lstStyle/>
          <a:p>
            <a:pPr marL="0" indent="0" algn="just">
              <a:lnSpc>
                <a:spcPct val="120000"/>
              </a:lnSpc>
              <a:spcBef>
                <a:spcPts val="0"/>
              </a:spcBef>
              <a:buNone/>
            </a:pPr>
            <a:r>
              <a:rPr lang="en-US" dirty="0" smtClean="0">
                <a:latin typeface="Georgia" panose="02040502050405020303" pitchFamily="18" charset="0"/>
              </a:rPr>
              <a:t>-</a:t>
            </a:r>
            <a:r>
              <a:rPr lang="en-US" dirty="0" smtClean="0"/>
              <a:t>LSAC </a:t>
            </a:r>
            <a:r>
              <a:rPr lang="en-US" dirty="0"/>
              <a:t>hosts Law School Recruitment Forums in 3 NAPLA-region cities: Washington, D.C., New York City and Boston. </a:t>
            </a:r>
            <a:endParaRPr lang="en-US" dirty="0" smtClean="0"/>
          </a:p>
          <a:p>
            <a:pPr marL="0" indent="0" algn="just">
              <a:lnSpc>
                <a:spcPct val="120000"/>
              </a:lnSpc>
              <a:spcBef>
                <a:spcPts val="0"/>
              </a:spcBef>
              <a:buNone/>
            </a:pPr>
            <a:r>
              <a:rPr lang="en-US" dirty="0" smtClean="0"/>
              <a:t>-At </a:t>
            </a:r>
            <a:r>
              <a:rPr lang="en-US" dirty="0"/>
              <a:t>these events, LSAC hosts a Pre-Law Advisor table, where Pre-Law Advisors can volunteer to provide advice to forum attendees. </a:t>
            </a:r>
            <a:endParaRPr lang="en-US" dirty="0" smtClean="0"/>
          </a:p>
          <a:p>
            <a:pPr marL="0" indent="0" algn="just">
              <a:lnSpc>
                <a:spcPct val="120000"/>
              </a:lnSpc>
              <a:spcBef>
                <a:spcPts val="0"/>
              </a:spcBef>
              <a:buNone/>
            </a:pPr>
            <a:r>
              <a:rPr lang="en-US" dirty="0"/>
              <a:t>-</a:t>
            </a:r>
            <a:r>
              <a:rPr lang="en-US" dirty="0" smtClean="0"/>
              <a:t>Historically</a:t>
            </a:r>
            <a:r>
              <a:rPr lang="en-US" dirty="0"/>
              <a:t>, NAPLA </a:t>
            </a:r>
            <a:r>
              <a:rPr lang="en-US" dirty="0" smtClean="0"/>
              <a:t>recruited </a:t>
            </a:r>
            <a:r>
              <a:rPr lang="en-US" dirty="0"/>
              <a:t>and </a:t>
            </a:r>
            <a:r>
              <a:rPr lang="en-US" dirty="0" smtClean="0"/>
              <a:t>processed </a:t>
            </a:r>
            <a:r>
              <a:rPr lang="en-US" dirty="0"/>
              <a:t>reimbursement for volunteers at the Pre-Law Advisor table.  </a:t>
            </a:r>
          </a:p>
          <a:p>
            <a:pPr marL="0" indent="0" algn="just">
              <a:lnSpc>
                <a:spcPct val="120000"/>
              </a:lnSpc>
              <a:spcBef>
                <a:spcPts val="0"/>
              </a:spcBef>
              <a:buNone/>
            </a:pPr>
            <a:endParaRPr lang="en-US" dirty="0"/>
          </a:p>
          <a:p>
            <a:pPr marL="0" indent="0" algn="just">
              <a:lnSpc>
                <a:spcPct val="120000"/>
              </a:lnSpc>
              <a:spcBef>
                <a:spcPts val="0"/>
              </a:spcBef>
              <a:buNone/>
            </a:pPr>
            <a:r>
              <a:rPr lang="en-US" b="1" u="sng" dirty="0" smtClean="0"/>
              <a:t>Update</a:t>
            </a:r>
            <a:r>
              <a:rPr lang="en-US" dirty="0" smtClean="0"/>
              <a:t>: Effective </a:t>
            </a:r>
            <a:r>
              <a:rPr lang="en-US" dirty="0"/>
              <a:t>January 1, 2016 and as of the June 2016 Washington, D.C. LSAC Forum, LSAC will now be handling the recruitment and reimbursement of Pre-Law Advisor </a:t>
            </a:r>
            <a:r>
              <a:rPr lang="en-US" dirty="0" smtClean="0"/>
              <a:t>volunteers </a:t>
            </a:r>
            <a:r>
              <a:rPr lang="en-US" dirty="0"/>
              <a:t>directly. This change </a:t>
            </a:r>
            <a:r>
              <a:rPr lang="en-US" dirty="0" smtClean="0"/>
              <a:t>in protocol streamlines the process. </a:t>
            </a:r>
            <a:endParaRPr lang="en-US" dirty="0"/>
          </a:p>
        </p:txBody>
      </p:sp>
    </p:spTree>
    <p:extLst>
      <p:ext uri="{BB962C8B-B14F-4D97-AF65-F5344CB8AC3E}">
        <p14:creationId xmlns:p14="http://schemas.microsoft.com/office/powerpoint/2010/main" val="394435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845489"/>
          </a:xfrm>
        </p:spPr>
        <p:txBody>
          <a:bodyPr/>
          <a:lstStyle/>
          <a:p>
            <a:pPr algn="ctr"/>
            <a:r>
              <a:rPr lang="en-US" b="1" dirty="0" smtClean="0"/>
              <a:t>Secretary’s Report</a:t>
            </a:r>
            <a:endParaRPr lang="en-US" b="1" dirty="0"/>
          </a:p>
        </p:txBody>
      </p:sp>
      <p:sp>
        <p:nvSpPr>
          <p:cNvPr id="7" name="Content Placeholder 6"/>
          <p:cNvSpPr>
            <a:spLocks noGrp="1"/>
          </p:cNvSpPr>
          <p:nvPr>
            <p:ph idx="1"/>
          </p:nvPr>
        </p:nvSpPr>
        <p:spPr>
          <a:xfrm>
            <a:off x="838200" y="1416676"/>
            <a:ext cx="10515600" cy="4945487"/>
          </a:xfrm>
        </p:spPr>
        <p:txBody>
          <a:bodyPr>
            <a:noAutofit/>
          </a:bodyPr>
          <a:lstStyle/>
          <a:p>
            <a:pPr marL="0" marR="0" indent="0" algn="ctr">
              <a:lnSpc>
                <a:spcPct val="107000"/>
              </a:lnSpc>
              <a:spcBef>
                <a:spcPts val="0"/>
              </a:spcBef>
              <a:spcAft>
                <a:spcPts val="800"/>
              </a:spcAft>
              <a:buNone/>
            </a:pPr>
            <a:r>
              <a:rPr lang="en-US" sz="1400" b="1" dirty="0">
                <a:latin typeface="Calibri" panose="020F0502020204030204" pitchFamily="34" charset="0"/>
                <a:ea typeface="Calibri" panose="020F0502020204030204" pitchFamily="34" charset="0"/>
                <a:cs typeface="Times New Roman" panose="02020603050405020304" pitchFamily="18" charset="0"/>
              </a:rPr>
              <a:t>Northeast Association of Pre-Law Advisors</a:t>
            </a:r>
            <a:br>
              <a:rPr lang="en-US" sz="1400" b="1"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Annual Business Meeting Minutes</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June 17, 2015</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Fordham University School of Law</a:t>
            </a:r>
            <a:br>
              <a:rPr lang="en-US" sz="1400" dirty="0">
                <a:latin typeface="Calibri" panose="020F0502020204030204" pitchFamily="34" charset="0"/>
                <a:ea typeface="Calibri" panose="020F0502020204030204" pitchFamily="34" charset="0"/>
                <a:cs typeface="Times New Roman" panose="02020603050405020304" pitchFamily="18" charset="0"/>
              </a:rPr>
            </a:b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400" dirty="0" smtClean="0">
                <a:latin typeface="Calibri" panose="020F0502020204030204" pitchFamily="34" charset="0"/>
                <a:ea typeface="Calibri" panose="020F0502020204030204" pitchFamily="34" charset="0"/>
                <a:cs typeface="Times New Roman" panose="02020603050405020304" pitchFamily="18" charset="0"/>
              </a:rPr>
              <a:t>1.  Call </a:t>
            </a:r>
            <a:r>
              <a:rPr lang="en-US" sz="1400" dirty="0">
                <a:latin typeface="Calibri" panose="020F0502020204030204" pitchFamily="34" charset="0"/>
                <a:ea typeface="Calibri" panose="020F0502020204030204" pitchFamily="34" charset="0"/>
                <a:cs typeface="Times New Roman" panose="02020603050405020304" pitchFamily="18" charset="0"/>
              </a:rPr>
              <a:t>to Order and President’s </a:t>
            </a:r>
            <a:r>
              <a:rPr lang="en-US" sz="1400" dirty="0" smtClean="0">
                <a:latin typeface="Calibri" panose="020F0502020204030204" pitchFamily="34" charset="0"/>
                <a:ea typeface="Calibri" panose="020F0502020204030204" pitchFamily="34" charset="0"/>
                <a:cs typeface="Times New Roman" panose="02020603050405020304" pitchFamily="18" charset="0"/>
              </a:rPr>
              <a:t>Report</a:t>
            </a:r>
          </a:p>
          <a:p>
            <a:pPr marL="0" marR="0" lvl="0" indent="0" algn="just">
              <a:lnSpc>
                <a:spcPct val="107000"/>
              </a:lnSpc>
              <a:spcBef>
                <a:spcPts val="0"/>
              </a:spcBef>
              <a:spcAft>
                <a:spcPts val="0"/>
              </a:spcAft>
              <a:buNone/>
            </a:pPr>
            <a:r>
              <a:rPr lang="en-US" sz="1400" dirty="0" smtClean="0">
                <a:latin typeface="Calibri" panose="020F0502020204030204" pitchFamily="34" charset="0"/>
                <a:ea typeface="Calibri" panose="020F0502020204030204" pitchFamily="34" charset="0"/>
                <a:cs typeface="Times New Roman" panose="02020603050405020304" pitchFamily="18" charset="0"/>
              </a:rPr>
              <a:t>President </a:t>
            </a:r>
            <a:r>
              <a:rPr lang="en-US" sz="1400" dirty="0">
                <a:latin typeface="Calibri" panose="020F0502020204030204" pitchFamily="34" charset="0"/>
                <a:ea typeface="Calibri" panose="020F0502020204030204" pitchFamily="34" charset="0"/>
                <a:cs typeface="Times New Roman" panose="02020603050405020304" pitchFamily="18" charset="0"/>
              </a:rPr>
              <a:t>Karen </a:t>
            </a:r>
            <a:r>
              <a:rPr lang="en-US" sz="1400" dirty="0" err="1">
                <a:latin typeface="Calibri" panose="020F0502020204030204" pitchFamily="34" charset="0"/>
                <a:ea typeface="Calibri" panose="020F0502020204030204" pitchFamily="34" charset="0"/>
                <a:cs typeface="Times New Roman" panose="02020603050405020304" pitchFamily="18" charset="0"/>
              </a:rPr>
              <a:t>Graziano</a:t>
            </a:r>
            <a:r>
              <a:rPr lang="en-US" sz="1400" dirty="0">
                <a:latin typeface="Calibri" panose="020F0502020204030204" pitchFamily="34" charset="0"/>
                <a:ea typeface="Calibri" panose="020F0502020204030204" pitchFamily="34" charset="0"/>
                <a:cs typeface="Times New Roman" panose="02020603050405020304" pitchFamily="18" charset="0"/>
              </a:rPr>
              <a:t> called the meeting to order at 12:00PM and delivered the President’s report.  President </a:t>
            </a:r>
            <a:r>
              <a:rPr lang="en-US" sz="1400" dirty="0" err="1">
                <a:latin typeface="Calibri" panose="020F0502020204030204" pitchFamily="34" charset="0"/>
                <a:ea typeface="Calibri" panose="020F0502020204030204" pitchFamily="34" charset="0"/>
                <a:cs typeface="Times New Roman" panose="02020603050405020304" pitchFamily="18" charset="0"/>
              </a:rPr>
              <a:t>Graziano</a:t>
            </a:r>
            <a:r>
              <a:rPr lang="en-US" sz="1400" dirty="0">
                <a:latin typeface="Calibri" panose="020F0502020204030204" pitchFamily="34" charset="0"/>
                <a:ea typeface="Calibri" panose="020F0502020204030204" pitchFamily="34" charset="0"/>
                <a:cs typeface="Times New Roman" panose="02020603050405020304" pitchFamily="18" charset="0"/>
              </a:rPr>
              <a:t> discussed NAPLA’s efforts in the areas of professional development, NAPLA operations, and a forthcoming strategic planning session.  She reported that NAPLA partnered with Michigan State University College of Law to co-host a webinar titled “Legal Education and the Future of Law: Views from the Dean's Office” in the Fall 2014 semester.  She also discussed future partnerships with Law School Transparency to offer webinars for students and pre-law advisors.  President </a:t>
            </a:r>
            <a:r>
              <a:rPr lang="en-US" sz="1400" dirty="0" err="1">
                <a:latin typeface="Calibri" panose="020F0502020204030204" pitchFamily="34" charset="0"/>
                <a:ea typeface="Calibri" panose="020F0502020204030204" pitchFamily="34" charset="0"/>
                <a:cs typeface="Times New Roman" panose="02020603050405020304" pitchFamily="18" charset="0"/>
              </a:rPr>
              <a:t>Graziano</a:t>
            </a:r>
            <a:r>
              <a:rPr lang="en-US" sz="1400" dirty="0">
                <a:latin typeface="Calibri" panose="020F0502020204030204" pitchFamily="34" charset="0"/>
                <a:ea typeface="Calibri" panose="020F0502020204030204" pitchFamily="34" charset="0"/>
                <a:cs typeface="Times New Roman" panose="02020603050405020304" pitchFamily="18" charset="0"/>
              </a:rPr>
              <a:t> updated the membership on the purchase of Wild Apricot website subscription services to aid in website management, and Treasurer Kyle </a:t>
            </a:r>
            <a:r>
              <a:rPr lang="en-US" sz="1400" dirty="0" err="1">
                <a:latin typeface="Calibri" panose="020F0502020204030204" pitchFamily="34" charset="0"/>
                <a:ea typeface="Calibri" panose="020F0502020204030204" pitchFamily="34" charset="0"/>
                <a:cs typeface="Times New Roman" panose="02020603050405020304" pitchFamily="18" charset="0"/>
              </a:rPr>
              <a:t>Kopko’s</a:t>
            </a:r>
            <a:r>
              <a:rPr lang="en-US" sz="1400" dirty="0">
                <a:latin typeface="Calibri" panose="020F0502020204030204" pitchFamily="34" charset="0"/>
                <a:ea typeface="Calibri" panose="020F0502020204030204" pitchFamily="34" charset="0"/>
                <a:cs typeface="Times New Roman" panose="02020603050405020304" pitchFamily="18" charset="0"/>
              </a:rPr>
              <a:t> successful efforts in incorporating NAPLA in the State of Maryland to realize tax savings.  Finally, President </a:t>
            </a:r>
            <a:r>
              <a:rPr lang="en-US" sz="1400" dirty="0" err="1">
                <a:latin typeface="Calibri" panose="020F0502020204030204" pitchFamily="34" charset="0"/>
                <a:ea typeface="Calibri" panose="020F0502020204030204" pitchFamily="34" charset="0"/>
                <a:cs typeface="Times New Roman" panose="02020603050405020304" pitchFamily="18" charset="0"/>
              </a:rPr>
              <a:t>Graziano</a:t>
            </a:r>
            <a:r>
              <a:rPr lang="en-US" sz="1400" dirty="0">
                <a:latin typeface="Calibri" panose="020F0502020204030204" pitchFamily="34" charset="0"/>
                <a:ea typeface="Calibri" panose="020F0502020204030204" pitchFamily="34" charset="0"/>
                <a:cs typeface="Times New Roman" panose="02020603050405020304" pitchFamily="18" charset="0"/>
              </a:rPr>
              <a:t> announced that NAPLA would engage in a strategic planning session at its next fall Board of Directors </a:t>
            </a:r>
            <a:r>
              <a:rPr lang="en-US" sz="1400" dirty="0" smtClean="0">
                <a:latin typeface="Calibri" panose="020F0502020204030204" pitchFamily="34" charset="0"/>
                <a:ea typeface="Calibri" panose="020F0502020204030204" pitchFamily="34" charset="0"/>
                <a:cs typeface="Times New Roman" panose="02020603050405020304" pitchFamily="18" charset="0"/>
              </a:rPr>
              <a:t>Meeting.</a:t>
            </a:r>
          </a:p>
          <a:p>
            <a:pPr marL="0" marR="0" lvl="0" indent="0" algn="just">
              <a:lnSpc>
                <a:spcPct val="107000"/>
              </a:lnSpc>
              <a:spcBef>
                <a:spcPts val="0"/>
              </a:spcBef>
              <a:spcAft>
                <a:spcPts val="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AutoNum type="arabicPeriod" startAt="2"/>
            </a:pPr>
            <a:r>
              <a:rPr lang="en-US" sz="1400" dirty="0" smtClean="0">
                <a:latin typeface="Calibri" panose="020F0502020204030204" pitchFamily="34" charset="0"/>
                <a:ea typeface="Calibri" panose="020F0502020204030204" pitchFamily="34" charset="0"/>
                <a:cs typeface="Times New Roman" panose="02020603050405020304" pitchFamily="18" charset="0"/>
              </a:rPr>
              <a:t>Secretary’s Report</a:t>
            </a:r>
          </a:p>
          <a:p>
            <a:pPr marL="0" marR="0" lvl="0" indent="0" algn="just">
              <a:lnSpc>
                <a:spcPct val="107000"/>
              </a:lnSpc>
              <a:spcBef>
                <a:spcPts val="0"/>
              </a:spcBef>
              <a:spcAft>
                <a:spcPts val="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400" dirty="0" smtClean="0">
                <a:latin typeface="Calibri" panose="020F0502020204030204" pitchFamily="34" charset="0"/>
                <a:ea typeface="Calibri" panose="020F0502020204030204" pitchFamily="34" charset="0"/>
                <a:cs typeface="Times New Roman" panose="02020603050405020304" pitchFamily="18" charset="0"/>
              </a:rPr>
              <a:t>Secretary </a:t>
            </a:r>
            <a:r>
              <a:rPr lang="en-US" sz="1400" dirty="0">
                <a:latin typeface="Calibri" panose="020F0502020204030204" pitchFamily="34" charset="0"/>
                <a:ea typeface="Calibri" panose="020F0502020204030204" pitchFamily="34" charset="0"/>
                <a:cs typeface="Times New Roman" panose="02020603050405020304" pitchFamily="18" charset="0"/>
              </a:rPr>
              <a:t>Sandi DiMola delivered the secretary’s report, consisting of the minutes of the 2014 Annual Business Meeting in Baltimore.  The minutes were approved without objection.</a:t>
            </a:r>
          </a:p>
          <a:p>
            <a:pPr marR="0" indent="0" algn="just">
              <a:lnSpc>
                <a:spcPct val="107000"/>
              </a:lnSpc>
              <a:spcBef>
                <a:spcPts val="0"/>
              </a:spcBef>
              <a:spcAft>
                <a:spcPts val="0"/>
              </a:spcAft>
              <a:buNone/>
            </a:pPr>
            <a:r>
              <a:rPr lang="en-US" sz="10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4165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Secretary’s Report</a:t>
            </a:r>
            <a:endParaRPr lang="en-US" b="1" dirty="0"/>
          </a:p>
        </p:txBody>
      </p:sp>
      <p:sp>
        <p:nvSpPr>
          <p:cNvPr id="3" name="Content Placeholder 2"/>
          <p:cNvSpPr>
            <a:spLocks noGrp="1"/>
          </p:cNvSpPr>
          <p:nvPr>
            <p:ph idx="1"/>
          </p:nvPr>
        </p:nvSpPr>
        <p:spPr/>
        <p:txBody>
          <a:bodyPr/>
          <a:lstStyle/>
          <a:p>
            <a:pPr lvl="0" indent="0" algn="just">
              <a:lnSpc>
                <a:spcPct val="107000"/>
              </a:lnSpc>
              <a:spcBef>
                <a:spcPts val="0"/>
              </a:spcBef>
              <a:buNone/>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Bef>
                <a:spcPts val="0"/>
              </a:spcBef>
              <a:buFont typeface="Arial" panose="020B0604020202020204" pitchFamily="34" charset="0"/>
              <a:buAutoNum type="arabicPeriod" startAt="3"/>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Treasurer’s Report, Membership Report, and Scholarship Committee Report</a:t>
            </a:r>
          </a:p>
          <a:p>
            <a:pPr marL="0" lvl="0" indent="0" algn="just">
              <a:lnSpc>
                <a:spcPct val="107000"/>
              </a:lnSpc>
              <a:spcBef>
                <a:spcPts val="0"/>
              </a:spcBef>
              <a:buNone/>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0"/>
              </a:spcBef>
              <a:buNone/>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Treasurer Kyle </a:t>
            </a:r>
            <a:r>
              <a:rPr lang="en-US"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Kopko</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delivered three reports on behalf of the NAPLA Board of Directors.  Treasurer </a:t>
            </a:r>
            <a:r>
              <a:rPr lang="en-US"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Kopko</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noted that NAPLA was in sound financial shape, but NAPLA would yield less revenue in the 2015-2016 academic year due to the PLANC conference.  The balance of the treasury was $235,475, excluding any outstanding invoices for the 2015 conference.  The Treasurer’s Report was approved without objection.</a:t>
            </a:r>
          </a:p>
          <a:p>
            <a:pPr marL="0" lvl="0" indent="0" algn="just">
              <a:lnSpc>
                <a:spcPct val="107000"/>
              </a:lnSpc>
              <a:spcBef>
                <a:spcPts val="0"/>
              </a:spcBef>
              <a:buNone/>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0"/>
              </a:spcBef>
              <a:buNone/>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Treasurer </a:t>
            </a:r>
            <a:r>
              <a:rPr lang="en-US"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Kopko</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then presented the membership and conference attendance totals.  The NAPLA membership totaled 365 pre-law advisors and law school representatives.  The total conference attendance included 253 individuals.  The conference total did not include walk-up registrations, which would be added after the conclusion of the conference.  The Membership Report was approved without objection.</a:t>
            </a:r>
          </a:p>
          <a:p>
            <a:pPr marL="0" lvl="0" indent="0" algn="just">
              <a:lnSpc>
                <a:spcPct val="107000"/>
              </a:lnSpc>
              <a:spcBef>
                <a:spcPts val="0"/>
              </a:spcBef>
              <a:buNone/>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0"/>
              </a:spcBef>
              <a:buNone/>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Treasurer </a:t>
            </a:r>
            <a:r>
              <a:rPr lang="en-US"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Kopko</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then delivered the Scholarship Committee report.  NAPLA awarded six conference scholarships for the 2015 conference, amounting to $3,155.00.  The Scholarship Committee report was approved without objection.</a:t>
            </a:r>
            <a:endParaRPr lang="en-US" sz="1400" dirty="0">
              <a:solidFill>
                <a:prstClr val="black"/>
              </a:solidFill>
            </a:endParaRPr>
          </a:p>
          <a:p>
            <a:endParaRPr lang="en-US" dirty="0"/>
          </a:p>
        </p:txBody>
      </p:sp>
    </p:spTree>
    <p:extLst>
      <p:ext uri="{BB962C8B-B14F-4D97-AF65-F5344CB8AC3E}">
        <p14:creationId xmlns:p14="http://schemas.microsoft.com/office/powerpoint/2010/main" val="372686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pPr algn="ctr"/>
            <a:r>
              <a:rPr lang="en-US" b="1" dirty="0" smtClean="0"/>
              <a:t>Secretary’s Report</a:t>
            </a:r>
            <a:endParaRPr lang="en-US" b="1" dirty="0"/>
          </a:p>
        </p:txBody>
      </p:sp>
      <p:sp>
        <p:nvSpPr>
          <p:cNvPr id="3" name="Content Placeholder 2"/>
          <p:cNvSpPr>
            <a:spLocks noGrp="1"/>
          </p:cNvSpPr>
          <p:nvPr>
            <p:ph idx="1"/>
          </p:nvPr>
        </p:nvSpPr>
        <p:spPr>
          <a:xfrm>
            <a:off x="838200" y="1171978"/>
            <a:ext cx="10515600" cy="5357611"/>
          </a:xfrm>
        </p:spPr>
        <p:txBody>
          <a:bodyPr>
            <a:normAutofit fontScale="55000" lnSpcReduction="20000"/>
          </a:bodyPr>
          <a:lstStyle/>
          <a:p>
            <a:pPr marR="0" indent="0" algn="just">
              <a:lnSpc>
                <a:spcPct val="107000"/>
              </a:lnSpc>
              <a:spcBef>
                <a:spcPts val="0"/>
              </a:spcBef>
              <a:spcAft>
                <a:spcPts val="0"/>
              </a:spcAft>
              <a:buNone/>
            </a:pPr>
            <a:r>
              <a:rPr lang="en-US" sz="2500" dirty="0" smtClean="0">
                <a:latin typeface="Calibri" panose="020F0502020204030204" pitchFamily="34" charset="0"/>
                <a:ea typeface="Calibri" panose="020F0502020204030204" pitchFamily="34" charset="0"/>
                <a:cs typeface="Times New Roman" panose="02020603050405020304" pitchFamily="18" charset="0"/>
              </a:rPr>
              <a:t>4. Nominating </a:t>
            </a:r>
            <a:r>
              <a:rPr lang="en-US" sz="2500" dirty="0">
                <a:latin typeface="Calibri" panose="020F0502020204030204" pitchFamily="34" charset="0"/>
                <a:ea typeface="Calibri" panose="020F0502020204030204" pitchFamily="34" charset="0"/>
                <a:cs typeface="Times New Roman" panose="02020603050405020304" pitchFamily="18" charset="0"/>
              </a:rPr>
              <a:t>Committee </a:t>
            </a:r>
            <a:r>
              <a:rPr lang="en-US" sz="2500" dirty="0" smtClean="0">
                <a:latin typeface="Calibri" panose="020F0502020204030204" pitchFamily="34" charset="0"/>
                <a:ea typeface="Calibri" panose="020F0502020204030204" pitchFamily="34" charset="0"/>
                <a:cs typeface="Times New Roman" panose="02020603050405020304" pitchFamily="18" charset="0"/>
              </a:rPr>
              <a:t>Report</a:t>
            </a:r>
          </a:p>
          <a:p>
            <a:pPr marR="0" indent="0" algn="just">
              <a:lnSpc>
                <a:spcPct val="107000"/>
              </a:lnSpc>
              <a:spcBef>
                <a:spcPts val="0"/>
              </a:spcBef>
              <a:spcAft>
                <a:spcPts val="0"/>
              </a:spcAft>
              <a:buNone/>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R="0" indent="0" algn="just">
              <a:lnSpc>
                <a:spcPct val="107000"/>
              </a:lnSpc>
              <a:spcBef>
                <a:spcPts val="0"/>
              </a:spcBef>
              <a:spcAft>
                <a:spcPts val="0"/>
              </a:spcAft>
              <a:buNone/>
            </a:pPr>
            <a:r>
              <a:rPr lang="en-US" sz="2500" dirty="0" smtClean="0">
                <a:latin typeface="Calibri" panose="020F0502020204030204" pitchFamily="34" charset="0"/>
                <a:ea typeface="Calibri" panose="020F0502020204030204" pitchFamily="34" charset="0"/>
                <a:cs typeface="Times New Roman" panose="02020603050405020304" pitchFamily="18" charset="0"/>
              </a:rPr>
              <a:t>Immediate </a:t>
            </a:r>
            <a:r>
              <a:rPr lang="en-US" sz="2500" dirty="0">
                <a:latin typeface="Calibri" panose="020F0502020204030204" pitchFamily="34" charset="0"/>
                <a:ea typeface="Calibri" panose="020F0502020204030204" pitchFamily="34" charset="0"/>
                <a:cs typeface="Times New Roman" panose="02020603050405020304" pitchFamily="18" charset="0"/>
              </a:rPr>
              <a:t>Past-President Todd Rothman delivered the Nominating Committee Report.  He presented the membership with the list of candidates for Officers and at-large Board members.  Past-President Rothman also announced to the membership that all elections would be conducted online through Association Voting, as they had been in 2014.  The slate of candidates approved by the Nominating Committee included:</a:t>
            </a:r>
          </a:p>
          <a:p>
            <a:pPr marR="0" indent="0" algn="just">
              <a:lnSpc>
                <a:spcPct val="107000"/>
              </a:lnSpc>
              <a:spcBef>
                <a:spcPts val="0"/>
              </a:spcBef>
              <a:spcAft>
                <a:spcPts val="0"/>
              </a:spcAft>
              <a:buNone/>
            </a:pPr>
            <a:r>
              <a:rPr lang="en-US" sz="2500" dirty="0">
                <a:latin typeface="Calibri" panose="020F0502020204030204" pitchFamily="34" charset="0"/>
                <a:ea typeface="Calibri" panose="020F0502020204030204" pitchFamily="34" charset="0"/>
                <a:cs typeface="Times New Roman" panose="02020603050405020304" pitchFamily="18" charset="0"/>
              </a:rPr>
              <a:t> </a:t>
            </a:r>
          </a:p>
          <a:p>
            <a:pPr marL="457200" marR="0" algn="just">
              <a:lnSpc>
                <a:spcPct val="107000"/>
              </a:lnSpc>
              <a:spcBef>
                <a:spcPts val="0"/>
              </a:spcBef>
              <a:spcAft>
                <a:spcPts val="0"/>
              </a:spcAft>
            </a:pPr>
            <a:r>
              <a:rPr lang="en-US" sz="2500" dirty="0">
                <a:latin typeface="Calibri" panose="020F0502020204030204" pitchFamily="34" charset="0"/>
                <a:ea typeface="Calibri" panose="020F0502020204030204" pitchFamily="34" charset="0"/>
                <a:cs typeface="Times New Roman" panose="02020603050405020304" pitchFamily="18" charset="0"/>
              </a:rPr>
              <a:t>President-Elect:  Kyle </a:t>
            </a:r>
            <a:r>
              <a:rPr lang="en-US" sz="2500" dirty="0" err="1">
                <a:latin typeface="Calibri" panose="020F0502020204030204" pitchFamily="34" charset="0"/>
                <a:ea typeface="Calibri" panose="020F0502020204030204" pitchFamily="34" charset="0"/>
                <a:cs typeface="Times New Roman" panose="02020603050405020304" pitchFamily="18" charset="0"/>
              </a:rPr>
              <a:t>Kopko</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2500" dirty="0">
                <a:latin typeface="Calibri" panose="020F0502020204030204" pitchFamily="34" charset="0"/>
                <a:ea typeface="Calibri" panose="020F0502020204030204" pitchFamily="34" charset="0"/>
                <a:cs typeface="Times New Roman" panose="02020603050405020304" pitchFamily="18" charset="0"/>
              </a:rPr>
              <a:t>Treasurer: Dianne McDonald</a:t>
            </a:r>
          </a:p>
          <a:p>
            <a:pPr marL="457200" marR="0" algn="just">
              <a:lnSpc>
                <a:spcPct val="107000"/>
              </a:lnSpc>
              <a:spcBef>
                <a:spcPts val="0"/>
              </a:spcBef>
              <a:spcAft>
                <a:spcPts val="0"/>
              </a:spcAft>
            </a:pPr>
            <a:r>
              <a:rPr lang="en-US" sz="2500" dirty="0">
                <a:latin typeface="Calibri" panose="020F0502020204030204" pitchFamily="34" charset="0"/>
                <a:ea typeface="Calibri" panose="020F0502020204030204" pitchFamily="34" charset="0"/>
                <a:cs typeface="Times New Roman" panose="02020603050405020304" pitchFamily="18" charset="0"/>
              </a:rPr>
              <a:t>Secretary: Sandi DiMola</a:t>
            </a:r>
          </a:p>
          <a:p>
            <a:pPr marL="457200" marR="0" algn="just">
              <a:lnSpc>
                <a:spcPct val="107000"/>
              </a:lnSpc>
              <a:spcBef>
                <a:spcPts val="0"/>
              </a:spcBef>
              <a:spcAft>
                <a:spcPts val="800"/>
              </a:spcAft>
            </a:pPr>
            <a:r>
              <a:rPr lang="en-US" sz="2500" dirty="0">
                <a:latin typeface="Calibri" panose="020F0502020204030204" pitchFamily="34" charset="0"/>
                <a:ea typeface="Calibri" panose="020F0502020204030204" pitchFamily="34" charset="0"/>
                <a:cs typeface="Times New Roman" panose="02020603050405020304" pitchFamily="18" charset="0"/>
              </a:rPr>
              <a:t>At-Large Board Members Nominees:  Nancy Gibson, Ann Grieves, Michelle </a:t>
            </a:r>
            <a:r>
              <a:rPr lang="en-US" sz="2500" dirty="0" err="1">
                <a:latin typeface="Calibri" panose="020F0502020204030204" pitchFamily="34" charset="0"/>
                <a:ea typeface="Calibri" panose="020F0502020204030204" pitchFamily="34" charset="0"/>
                <a:cs typeface="Times New Roman" panose="02020603050405020304" pitchFamily="18" charset="0"/>
              </a:rPr>
              <a:t>Offenberger</a:t>
            </a:r>
            <a:r>
              <a:rPr lang="en-US" sz="2500" dirty="0">
                <a:latin typeface="Calibri" panose="020F0502020204030204" pitchFamily="34" charset="0"/>
                <a:ea typeface="Calibri" panose="020F0502020204030204" pitchFamily="34" charset="0"/>
                <a:cs typeface="Times New Roman" panose="02020603050405020304" pitchFamily="18" charset="0"/>
              </a:rPr>
              <a:t>, Lisa </a:t>
            </a:r>
            <a:r>
              <a:rPr lang="en-US" sz="2500" dirty="0" err="1">
                <a:latin typeface="Calibri" panose="020F0502020204030204" pitchFamily="34" charset="0"/>
                <a:ea typeface="Calibri" panose="020F0502020204030204" pitchFamily="34" charset="0"/>
                <a:cs typeface="Times New Roman" panose="02020603050405020304" pitchFamily="18" charset="0"/>
              </a:rPr>
              <a:t>Parshall</a:t>
            </a:r>
            <a:r>
              <a:rPr lang="en-US" sz="2500" dirty="0">
                <a:latin typeface="Calibri" panose="020F0502020204030204" pitchFamily="34" charset="0"/>
                <a:ea typeface="Calibri" panose="020F0502020204030204" pitchFamily="34" charset="0"/>
                <a:cs typeface="Times New Roman" panose="02020603050405020304" pitchFamily="18" charset="0"/>
              </a:rPr>
              <a:t>, Tom Rozinski, and Victoria </a:t>
            </a:r>
            <a:r>
              <a:rPr lang="en-US" sz="2500" dirty="0" smtClean="0">
                <a:latin typeface="Calibri" panose="020F0502020204030204" pitchFamily="34" charset="0"/>
                <a:ea typeface="Calibri" panose="020F0502020204030204" pitchFamily="34" charset="0"/>
                <a:cs typeface="Times New Roman" panose="02020603050405020304" pitchFamily="18" charset="0"/>
              </a:rPr>
              <a:t>Turco</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R="0" indent="0" algn="just">
              <a:lnSpc>
                <a:spcPct val="107000"/>
              </a:lnSpc>
              <a:spcBef>
                <a:spcPts val="0"/>
              </a:spcBef>
              <a:spcAft>
                <a:spcPts val="800"/>
              </a:spcAft>
              <a:buNone/>
            </a:pPr>
            <a:r>
              <a:rPr lang="en-US" sz="2500" dirty="0" smtClean="0">
                <a:latin typeface="Calibri" panose="020F0502020204030204" pitchFamily="34" charset="0"/>
                <a:ea typeface="Calibri" panose="020F0502020204030204" pitchFamily="34" charset="0"/>
                <a:cs typeface="Times New Roman" panose="02020603050405020304" pitchFamily="18" charset="0"/>
              </a:rPr>
              <a:t>The </a:t>
            </a:r>
            <a:r>
              <a:rPr lang="en-US" sz="2500" dirty="0">
                <a:latin typeface="Calibri" panose="020F0502020204030204" pitchFamily="34" charset="0"/>
                <a:ea typeface="Calibri" panose="020F0502020204030204" pitchFamily="34" charset="0"/>
                <a:cs typeface="Times New Roman" panose="02020603050405020304" pitchFamily="18" charset="0"/>
              </a:rPr>
              <a:t>Nominating Committee’s report was approved without </a:t>
            </a:r>
            <a:r>
              <a:rPr lang="en-US" sz="2500" dirty="0" smtClean="0">
                <a:latin typeface="Calibri" panose="020F0502020204030204" pitchFamily="34" charset="0"/>
                <a:ea typeface="Calibri" panose="020F0502020204030204" pitchFamily="34" charset="0"/>
                <a:cs typeface="Times New Roman" panose="02020603050405020304" pitchFamily="18" charset="0"/>
              </a:rPr>
              <a:t>objection.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500" dirty="0" smtClean="0">
                <a:latin typeface="Calibri" panose="020F0502020204030204" pitchFamily="34" charset="0"/>
                <a:ea typeface="Calibri" panose="020F0502020204030204" pitchFamily="34" charset="0"/>
                <a:cs typeface="Times New Roman" panose="02020603050405020304" pitchFamily="18" charset="0"/>
              </a:rPr>
              <a:t>5. New </a:t>
            </a:r>
            <a:r>
              <a:rPr lang="en-US" sz="2500" dirty="0">
                <a:latin typeface="Calibri" panose="020F0502020204030204" pitchFamily="34" charset="0"/>
                <a:ea typeface="Calibri" panose="020F0502020204030204" pitchFamily="34" charset="0"/>
                <a:cs typeface="Times New Roman" panose="02020603050405020304" pitchFamily="18" charset="0"/>
              </a:rPr>
              <a:t>Business / </a:t>
            </a:r>
            <a:r>
              <a:rPr lang="en-US" sz="2500" dirty="0" smtClean="0">
                <a:latin typeface="Calibri" panose="020F0502020204030204" pitchFamily="34" charset="0"/>
                <a:ea typeface="Calibri" panose="020F0502020204030204" pitchFamily="34" charset="0"/>
                <a:cs typeface="Times New Roman" panose="02020603050405020304" pitchFamily="18" charset="0"/>
              </a:rPr>
              <a:t>Announcements</a:t>
            </a:r>
          </a:p>
          <a:p>
            <a:pPr marL="0" marR="0" indent="0" algn="just">
              <a:lnSpc>
                <a:spcPct val="107000"/>
              </a:lnSpc>
              <a:spcBef>
                <a:spcPts val="0"/>
              </a:spcBef>
              <a:spcAft>
                <a:spcPts val="800"/>
              </a:spcAft>
              <a:buNone/>
            </a:pPr>
            <a:r>
              <a:rPr lang="en-US" sz="2500" dirty="0" smtClean="0">
                <a:latin typeface="Calibri" panose="020F0502020204030204" pitchFamily="34" charset="0"/>
                <a:ea typeface="Calibri" panose="020F0502020204030204" pitchFamily="34" charset="0"/>
                <a:cs typeface="Times New Roman" panose="02020603050405020304" pitchFamily="18" charset="0"/>
              </a:rPr>
              <a:t>President </a:t>
            </a:r>
            <a:r>
              <a:rPr lang="en-US" sz="2500" dirty="0" err="1">
                <a:latin typeface="Calibri" panose="020F0502020204030204" pitchFamily="34" charset="0"/>
                <a:ea typeface="Calibri" panose="020F0502020204030204" pitchFamily="34" charset="0"/>
                <a:cs typeface="Times New Roman" panose="02020603050405020304" pitchFamily="18" charset="0"/>
              </a:rPr>
              <a:t>Graziano</a:t>
            </a:r>
            <a:r>
              <a:rPr lang="en-US" sz="2500" dirty="0">
                <a:latin typeface="Calibri" panose="020F0502020204030204" pitchFamily="34" charset="0"/>
                <a:ea typeface="Calibri" panose="020F0502020204030204" pitchFamily="34" charset="0"/>
                <a:cs typeface="Times New Roman" panose="02020603050405020304" pitchFamily="18" charset="0"/>
              </a:rPr>
              <a:t> recognized President-Elect Ana Droscoski (Conference Chair), Board Member Stephanie Ripley (Conference Co-Chair), and Breton </a:t>
            </a:r>
            <a:r>
              <a:rPr lang="en-US" sz="2500" dirty="0" smtClean="0">
                <a:latin typeface="Calibri" panose="020F0502020204030204" pitchFamily="34" charset="0"/>
                <a:ea typeface="Calibri" panose="020F0502020204030204" pitchFamily="34" charset="0"/>
                <a:cs typeface="Times New Roman" panose="02020603050405020304" pitchFamily="18" charset="0"/>
              </a:rPr>
              <a:t>Boudreaux (Conference          Sponsorship </a:t>
            </a:r>
            <a:r>
              <a:rPr lang="en-US" sz="2500" dirty="0">
                <a:latin typeface="Calibri" panose="020F0502020204030204" pitchFamily="34" charset="0"/>
                <a:ea typeface="Calibri" panose="020F0502020204030204" pitchFamily="34" charset="0"/>
                <a:cs typeface="Times New Roman" panose="02020603050405020304" pitchFamily="18" charset="0"/>
              </a:rPr>
              <a:t>Coordinator and Conference Planning Committee Member) for their hard work in helping to organize the 2015 NAPLA conference.  President </a:t>
            </a:r>
            <a:r>
              <a:rPr lang="en-US" sz="2500" dirty="0" err="1">
                <a:latin typeface="Calibri" panose="020F0502020204030204" pitchFamily="34" charset="0"/>
                <a:ea typeface="Calibri" panose="020F0502020204030204" pitchFamily="34" charset="0"/>
                <a:cs typeface="Times New Roman" panose="02020603050405020304" pitchFamily="18" charset="0"/>
              </a:rPr>
              <a:t>Graziano</a:t>
            </a:r>
            <a:r>
              <a:rPr lang="en-US" sz="2500" dirty="0">
                <a:latin typeface="Calibri" panose="020F0502020204030204" pitchFamily="34" charset="0"/>
                <a:ea typeface="Calibri" panose="020F0502020204030204" pitchFamily="34" charset="0"/>
                <a:cs typeface="Times New Roman" panose="02020603050405020304" pitchFamily="18" charset="0"/>
              </a:rPr>
              <a:t> also offered thanks to the staff of Fordham University School of Law, and all the area law schools who supported the NAPLA conference.</a:t>
            </a:r>
          </a:p>
          <a:p>
            <a:pPr marL="514350" marR="0" lvl="0" indent="-514350" algn="just">
              <a:lnSpc>
                <a:spcPct val="107000"/>
              </a:lnSpc>
              <a:spcBef>
                <a:spcPts val="0"/>
              </a:spcBef>
              <a:spcAft>
                <a:spcPts val="800"/>
              </a:spcAft>
              <a:buAutoNum type="arabicPeriod" startAt="6"/>
            </a:pPr>
            <a:r>
              <a:rPr lang="en-US" sz="2500" dirty="0" smtClean="0">
                <a:latin typeface="Calibri" panose="020F0502020204030204" pitchFamily="34" charset="0"/>
                <a:ea typeface="Calibri" panose="020F0502020204030204" pitchFamily="34" charset="0"/>
                <a:cs typeface="Times New Roman" panose="02020603050405020304" pitchFamily="18" charset="0"/>
              </a:rPr>
              <a:t>Remembrance </a:t>
            </a:r>
            <a:r>
              <a:rPr lang="en-US" sz="2500" dirty="0">
                <a:latin typeface="Calibri" panose="020F0502020204030204" pitchFamily="34" charset="0"/>
                <a:ea typeface="Calibri" panose="020F0502020204030204" pitchFamily="34" charset="0"/>
                <a:cs typeface="Times New Roman" panose="02020603050405020304" pitchFamily="18" charset="0"/>
              </a:rPr>
              <a:t>of </a:t>
            </a:r>
            <a:r>
              <a:rPr lang="en-US" sz="2500" dirty="0" err="1">
                <a:latin typeface="Calibri" panose="020F0502020204030204" pitchFamily="34" charset="0"/>
                <a:ea typeface="Calibri" panose="020F0502020204030204" pitchFamily="34" charset="0"/>
                <a:cs typeface="Times New Roman" panose="02020603050405020304" pitchFamily="18" charset="0"/>
              </a:rPr>
              <a:t>Vielka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Holness</a:t>
            </a:r>
            <a:r>
              <a:rPr lang="en-US" sz="2500" dirty="0">
                <a:latin typeface="Calibri" panose="020F0502020204030204" pitchFamily="34" charset="0"/>
                <a:ea typeface="Calibri" panose="020F0502020204030204" pitchFamily="34" charset="0"/>
                <a:cs typeface="Times New Roman" panose="02020603050405020304" pitchFamily="18" charset="0"/>
              </a:rPr>
              <a:t> </a:t>
            </a:r>
            <a:endParaRPr lang="en-US" sz="25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None/>
            </a:pPr>
            <a:r>
              <a:rPr lang="en-US" sz="2500" dirty="0" smtClean="0">
                <a:latin typeface="Calibri" panose="020F0502020204030204" pitchFamily="34" charset="0"/>
                <a:ea typeface="Calibri" panose="020F0502020204030204" pitchFamily="34" charset="0"/>
                <a:cs typeface="Times New Roman" panose="02020603050405020304" pitchFamily="18" charset="0"/>
              </a:rPr>
              <a:t>Dean </a:t>
            </a:r>
            <a:r>
              <a:rPr lang="en-US" sz="2500" dirty="0">
                <a:latin typeface="Calibri" panose="020F0502020204030204" pitchFamily="34" charset="0"/>
                <a:ea typeface="Calibri" panose="020F0502020204030204" pitchFamily="34" charset="0"/>
                <a:cs typeface="Times New Roman" panose="02020603050405020304" pitchFamily="18" charset="0"/>
              </a:rPr>
              <a:t>Gerald Wilson delivered thoughtful comments in memory of NAPLA Past-President, </a:t>
            </a:r>
            <a:r>
              <a:rPr lang="en-US" sz="2500" dirty="0" err="1">
                <a:latin typeface="Calibri" panose="020F0502020204030204" pitchFamily="34" charset="0"/>
                <a:ea typeface="Calibri" panose="020F0502020204030204" pitchFamily="34" charset="0"/>
                <a:cs typeface="Times New Roman" panose="02020603050405020304" pitchFamily="18" charset="0"/>
              </a:rPr>
              <a:t>Vielka</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err="1">
                <a:latin typeface="Calibri" panose="020F0502020204030204" pitchFamily="34" charset="0"/>
                <a:ea typeface="Calibri" panose="020F0502020204030204" pitchFamily="34" charset="0"/>
                <a:cs typeface="Times New Roman" panose="02020603050405020304" pitchFamily="18" charset="0"/>
              </a:rPr>
              <a:t>Holness</a:t>
            </a:r>
            <a:r>
              <a:rPr lang="en-US" sz="2500" dirty="0">
                <a:latin typeface="Calibri" panose="020F0502020204030204" pitchFamily="34" charset="0"/>
                <a:ea typeface="Calibri" panose="020F0502020204030204" pitchFamily="34" charset="0"/>
                <a:cs typeface="Times New Roman" panose="02020603050405020304" pitchFamily="18" charset="0"/>
              </a:rPr>
              <a:t>, who passed away during the 2014-2015 academic year.  In honor of Past-President </a:t>
            </a:r>
            <a:r>
              <a:rPr lang="en-US" sz="2500" dirty="0" err="1">
                <a:latin typeface="Calibri" panose="020F0502020204030204" pitchFamily="34" charset="0"/>
                <a:ea typeface="Calibri" panose="020F0502020204030204" pitchFamily="34" charset="0"/>
                <a:cs typeface="Times New Roman" panose="02020603050405020304" pitchFamily="18" charset="0"/>
              </a:rPr>
              <a:t>Holness</a:t>
            </a:r>
            <a:r>
              <a:rPr lang="en-US" sz="2500" dirty="0">
                <a:latin typeface="Calibri" panose="020F0502020204030204" pitchFamily="34" charset="0"/>
                <a:ea typeface="Calibri" panose="020F0502020204030204" pitchFamily="34" charset="0"/>
                <a:cs typeface="Times New Roman" panose="02020603050405020304" pitchFamily="18" charset="0"/>
              </a:rPr>
              <a:t>, NAPLA made a donation to the </a:t>
            </a:r>
            <a:r>
              <a:rPr lang="en-US" sz="2500" dirty="0" err="1">
                <a:latin typeface="Calibri" panose="020F0502020204030204" pitchFamily="34" charset="0"/>
                <a:ea typeface="Calibri" panose="020F0502020204030204" pitchFamily="34" charset="0"/>
                <a:cs typeface="Times New Roman" panose="02020603050405020304" pitchFamily="18" charset="0"/>
              </a:rPr>
              <a:t>Holness</a:t>
            </a:r>
            <a:r>
              <a:rPr lang="en-US" sz="2500" dirty="0">
                <a:latin typeface="Calibri" panose="020F0502020204030204" pitchFamily="34" charset="0"/>
                <a:ea typeface="Calibri" panose="020F0502020204030204" pitchFamily="34" charset="0"/>
                <a:cs typeface="Times New Roman" panose="02020603050405020304" pitchFamily="18" charset="0"/>
              </a:rPr>
              <a:t> memorial fund at CUNY-John Jay College of Criminal </a:t>
            </a:r>
            <a:r>
              <a:rPr lang="en-US" sz="2500" dirty="0" smtClean="0">
                <a:latin typeface="Calibri" panose="020F0502020204030204" pitchFamily="34" charset="0"/>
                <a:ea typeface="Calibri" panose="020F0502020204030204" pitchFamily="34" charset="0"/>
                <a:cs typeface="Times New Roman" panose="02020603050405020304" pitchFamily="18" charset="0"/>
              </a:rPr>
              <a:t>Justice.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just">
              <a:lnSpc>
                <a:spcPct val="107000"/>
              </a:lnSpc>
              <a:spcBef>
                <a:spcPts val="0"/>
              </a:spcBef>
              <a:spcAft>
                <a:spcPts val="800"/>
              </a:spcAft>
              <a:buAutoNum type="arabicPeriod" startAt="7"/>
            </a:pPr>
            <a:r>
              <a:rPr lang="en-US" sz="2500" dirty="0" smtClean="0">
                <a:latin typeface="Calibri" panose="020F0502020204030204" pitchFamily="34" charset="0"/>
                <a:ea typeface="Calibri" panose="020F0502020204030204" pitchFamily="34" charset="0"/>
                <a:cs typeface="Times New Roman" panose="02020603050405020304" pitchFamily="18" charset="0"/>
              </a:rPr>
              <a:t>Adjournment</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None/>
            </a:pPr>
            <a:r>
              <a:rPr lang="en-US" sz="2500" dirty="0" smtClean="0">
                <a:latin typeface="Calibri" panose="020F0502020204030204" pitchFamily="34" charset="0"/>
                <a:ea typeface="Calibri" panose="020F0502020204030204" pitchFamily="34" charset="0"/>
                <a:cs typeface="Times New Roman" panose="02020603050405020304" pitchFamily="18" charset="0"/>
              </a:rPr>
              <a:t>The </a:t>
            </a:r>
            <a:r>
              <a:rPr lang="en-US" sz="2500" dirty="0">
                <a:latin typeface="Calibri" panose="020F0502020204030204" pitchFamily="34" charset="0"/>
                <a:ea typeface="Calibri" panose="020F0502020204030204" pitchFamily="34" charset="0"/>
                <a:cs typeface="Times New Roman" panose="02020603050405020304" pitchFamily="18" charset="0"/>
              </a:rPr>
              <a:t>NAPLA Annual Business meeting adjourned at 1:15PM without objection</a:t>
            </a:r>
            <a:r>
              <a:rPr lang="en-US" sz="2500" dirty="0" smtClean="0">
                <a:latin typeface="Calibri" panose="020F0502020204030204" pitchFamily="34"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93808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7531443" cy="4351338"/>
          </a:xfrm>
        </p:spPr>
        <p:txBody>
          <a:bodyPr>
            <a:normAutofit fontScale="92500" lnSpcReduction="10000"/>
          </a:bodyPr>
          <a:lstStyle/>
          <a:p>
            <a:pPr marL="0" indent="0" algn="ctr">
              <a:buNone/>
            </a:pPr>
            <a:endParaRPr lang="en-US" sz="4000" b="1" dirty="0" smtClean="0"/>
          </a:p>
          <a:p>
            <a:pPr marL="0" indent="0" algn="ctr">
              <a:buNone/>
            </a:pPr>
            <a:r>
              <a:rPr lang="en-US" sz="4000" b="1" dirty="0" smtClean="0"/>
              <a:t>Treasurer’s Report</a:t>
            </a:r>
          </a:p>
          <a:p>
            <a:endParaRPr lang="en-US" dirty="0" smtClean="0"/>
          </a:p>
          <a:p>
            <a:pPr lvl="1"/>
            <a:r>
              <a:rPr lang="en-US" dirty="0" smtClean="0"/>
              <a:t>Annual Financial Statement prepared by an independent accounting firm – CEA </a:t>
            </a:r>
            <a:r>
              <a:rPr lang="en-US" dirty="0" err="1" smtClean="0"/>
              <a:t>Scholtes</a:t>
            </a:r>
            <a:r>
              <a:rPr lang="en-US" dirty="0" smtClean="0"/>
              <a:t> &amp; </a:t>
            </a:r>
            <a:r>
              <a:rPr lang="en-US" dirty="0" smtClean="0"/>
              <a:t>Associates (financial statement to right, double-click to open)</a:t>
            </a:r>
            <a:endParaRPr lang="en-US" dirty="0" smtClean="0"/>
          </a:p>
          <a:p>
            <a:pPr lvl="1"/>
            <a:endParaRPr lang="en-US" dirty="0"/>
          </a:p>
          <a:p>
            <a:pPr lvl="1"/>
            <a:r>
              <a:rPr lang="en-US" dirty="0" smtClean="0"/>
              <a:t>Report shows that we are financially sound with total assets of $176,259 and no liabilities</a:t>
            </a:r>
          </a:p>
          <a:p>
            <a:pPr lvl="1"/>
            <a:endParaRPr lang="en-US" dirty="0"/>
          </a:p>
          <a:p>
            <a:pPr lvl="1"/>
            <a:r>
              <a:rPr lang="en-US" dirty="0" smtClean="0"/>
              <a:t>This amount shows a decline in total assets of $27,703 from the previous year</a:t>
            </a:r>
          </a:p>
          <a:p>
            <a:pPr lvl="1"/>
            <a:endParaRPr lang="en-US" dirty="0" smtClean="0"/>
          </a:p>
          <a:p>
            <a:pPr lvl="1"/>
            <a:endParaRPr lang="en-US" dirty="0" smtClean="0"/>
          </a:p>
          <a:p>
            <a:pPr lvl="1"/>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53038" y="365125"/>
            <a:ext cx="10400762" cy="1325563"/>
          </a:xfrm>
          <a:prstGeom prst="rect">
            <a:avLst/>
          </a:prstGeom>
          <a:noFill/>
        </p:spPr>
      </p:pic>
      <p:graphicFrame>
        <p:nvGraphicFramePr>
          <p:cNvPr id="5" name="Object 4"/>
          <p:cNvGraphicFramePr>
            <a:graphicFrameLocks noChangeAspect="1"/>
          </p:cNvGraphicFramePr>
          <p:nvPr>
            <p:extLst>
              <p:ext uri="{D42A27DB-BD31-4B8C-83A1-F6EECF244321}">
                <p14:modId xmlns:p14="http://schemas.microsoft.com/office/powerpoint/2010/main" val="1212732658"/>
              </p:ext>
            </p:extLst>
          </p:nvPr>
        </p:nvGraphicFramePr>
        <p:xfrm>
          <a:off x="8630109" y="1978862"/>
          <a:ext cx="3125200" cy="4044864"/>
        </p:xfrm>
        <a:graphic>
          <a:graphicData uri="http://schemas.openxmlformats.org/presentationml/2006/ole">
            <mc:AlternateContent xmlns:mc="http://schemas.openxmlformats.org/markup-compatibility/2006">
              <mc:Choice xmlns:v="urn:schemas-microsoft-com:vml" Requires="v">
                <p:oleObj spid="_x0000_s2051" name="Acrobat Document" r:id="rId4" imgW="5829199" imgH="7543800" progId="Acrobat.Document.11">
                  <p:embed/>
                </p:oleObj>
              </mc:Choice>
              <mc:Fallback>
                <p:oleObj name="Acrobat Document" r:id="rId4" imgW="5829199" imgH="7543800" progId="Acrobat.Document.11">
                  <p:embed/>
                  <p:pic>
                    <p:nvPicPr>
                      <p:cNvPr id="0" name=""/>
                      <p:cNvPicPr/>
                      <p:nvPr/>
                    </p:nvPicPr>
                    <p:blipFill>
                      <a:blip r:embed="rId5"/>
                      <a:stretch>
                        <a:fillRect/>
                      </a:stretch>
                    </p:blipFill>
                    <p:spPr>
                      <a:xfrm>
                        <a:off x="8630109" y="1978862"/>
                        <a:ext cx="3125200" cy="4044864"/>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1922803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1293</Words>
  <Application>Microsoft Office PowerPoint</Application>
  <PresentationFormat>Widescreen</PresentationFormat>
  <Paragraphs>253</Paragraphs>
  <Slides>26</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Calibri Light</vt:lpstr>
      <vt:lpstr>Georgia</vt:lpstr>
      <vt:lpstr>Times New Roman</vt:lpstr>
      <vt:lpstr>Wingdings</vt:lpstr>
      <vt:lpstr>Office Theme</vt:lpstr>
      <vt:lpstr>1_Office Theme</vt:lpstr>
      <vt:lpstr>2_Office Theme</vt:lpstr>
      <vt:lpstr>Adobe Acrobat Document</vt:lpstr>
      <vt:lpstr>PowerPoint Presentation</vt:lpstr>
      <vt:lpstr>President’s Report</vt:lpstr>
      <vt:lpstr>2015-2016 Webinars</vt:lpstr>
      <vt:lpstr>LSAT Dates / LSAC Communication</vt:lpstr>
      <vt:lpstr>NAPLA Region  LSAC Law School Forums </vt:lpstr>
      <vt:lpstr>Secretary’s Report</vt:lpstr>
      <vt:lpstr>Secretary’s Report</vt:lpstr>
      <vt:lpstr>Secretary’s Report</vt:lpstr>
      <vt:lpstr>PowerPoint Presentation</vt:lpstr>
      <vt:lpstr>PowerPoint Presentation</vt:lpstr>
      <vt:lpstr>STRATEGIC PLAN &amp; MEMBERSHIP REPORTS  Strategic Planning Session – Fall 2015</vt:lpstr>
      <vt:lpstr>Old Presidential Configuration</vt:lpstr>
      <vt:lpstr>New Presidential Configuration</vt:lpstr>
      <vt:lpstr>Old Board Configuration (14 Members Total)</vt:lpstr>
      <vt:lpstr>New Configuration (Also 14 Members)</vt:lpstr>
      <vt:lpstr>Benefits of Reorganization</vt:lpstr>
      <vt:lpstr>Membership Report (As of May 31, 2016)</vt:lpstr>
      <vt:lpstr>Scholarship Report</vt:lpstr>
      <vt:lpstr>Communications and Strategic Initiatives (CSI) Committee</vt:lpstr>
      <vt:lpstr>Current Committee Initiatives</vt:lpstr>
      <vt:lpstr>Staying Connected with NAPLA</vt:lpstr>
      <vt:lpstr>Nominating Committee Report</vt:lpstr>
      <vt:lpstr>Nominating Committee Report</vt:lpstr>
      <vt:lpstr>Nominating Committee Report</vt:lpstr>
      <vt:lpstr>PowerPoint Presentation</vt:lpstr>
      <vt:lpstr>     2018 NAPLA Conference Host: Quinnipiac School of Law North Haven, CT  June 19-21, 2018*   2019 NAPLA Conference Co-Hosts: Boston University School of Law &amp; Northeastern University School of Law Boston, MA  June 18-20, 2019* *anticipated days/weeks in June   </vt:lpstr>
    </vt:vector>
  </TitlesOfParts>
  <Company>Elizabethtown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Northeast Association of  Pre-Law Advisors</dc:title>
  <dc:creator>Kopko, Kyle C</dc:creator>
  <cp:lastModifiedBy>Vitlip,Michael</cp:lastModifiedBy>
  <cp:revision>141</cp:revision>
  <cp:lastPrinted>2016-06-03T16:03:45Z</cp:lastPrinted>
  <dcterms:created xsi:type="dcterms:W3CDTF">2016-03-23T17:21:20Z</dcterms:created>
  <dcterms:modified xsi:type="dcterms:W3CDTF">2016-06-30T14:37:42Z</dcterms:modified>
</cp:coreProperties>
</file>